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3" r:id="rId4"/>
    <p:sldId id="257" r:id="rId5"/>
    <p:sldId id="269" r:id="rId6"/>
    <p:sldId id="272" r:id="rId7"/>
    <p:sldId id="273" r:id="rId8"/>
    <p:sldId id="264" r:id="rId9"/>
    <p:sldId id="271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AE895-CB43-452A-89B1-48099E72A29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2491-CA4C-4F2E-88DA-8FC6697F1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2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491-CA4C-4F2E-88DA-8FC6697F150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1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Высокий уровень заболеваемости людей описторхозом, вызываемым трематодами семейства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Opisthorchiidae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является важной социальной проблемой населения стран Азии и Восточной Европы. В Российской Федерации основные очаги описторхоза расположены преимущественно на территориях бассейнов рек Оби, Иртыша, Волги, Камы, Днепра.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latin typeface="Arial" charset="0"/>
                <a:ea typeface="Lucida Sans Unicode" charset="0"/>
                <a:cs typeface="Lucida Sans Unicode" charset="0"/>
              </a:rPr>
              <a:t>Наиболее высокая зараженность населения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latin typeface="Arial" charset="0"/>
                <a:ea typeface="Lucida Sans Unicode" charset="0"/>
                <a:cs typeface="Lucida Sans Unicode" charset="0"/>
              </a:rPr>
              <a:t>Opisthorchis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latin typeface="Arial" charset="0"/>
                <a:ea typeface="Lucida Sans Unicode" charset="0"/>
                <a:cs typeface="Lucida Sans Unicode" charset="0"/>
              </a:rPr>
              <a:t>felineus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ru-RU" sz="1200" dirty="0" smtClean="0">
                <a:latin typeface="Arial" charset="0"/>
                <a:ea typeface="Lucida Sans Unicode" charset="0"/>
                <a:cs typeface="Lucida Sans Unicode" charset="0"/>
              </a:rPr>
              <a:t>в Сибири.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491-CA4C-4F2E-88DA-8FC6697F15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8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Вектор </a:t>
            </a:r>
            <a:r>
              <a:rPr lang="en-US" sz="1200" b="1" dirty="0" err="1" smtClean="0"/>
              <a:t>pIndigo</a:t>
            </a:r>
            <a:r>
              <a:rPr lang="en-US" sz="1200" b="1" baseline="0" dirty="0" smtClean="0"/>
              <a:t> contains</a:t>
            </a:r>
            <a:r>
              <a:rPr lang="ru-RU" sz="1200" b="1" baseline="0" dirty="0" smtClean="0"/>
              <a:t>:</a:t>
            </a:r>
            <a:r>
              <a:rPr lang="en-US" sz="1200" b="1" dirty="0" err="1" smtClean="0"/>
              <a:t>camR</a:t>
            </a:r>
            <a:r>
              <a:rPr lang="ru-RU" sz="1200" b="1" dirty="0" smtClean="0"/>
              <a:t> </a:t>
            </a:r>
            <a:r>
              <a:rPr lang="en-US" sz="1200" dirty="0" smtClean="0"/>
              <a:t>-</a:t>
            </a:r>
            <a:r>
              <a:rPr lang="ru-RU" sz="1200" dirty="0" smtClean="0"/>
              <a:t> ген устойчивости к антибиотику </a:t>
            </a:r>
            <a:r>
              <a:rPr lang="ru-RU" sz="1200" dirty="0" err="1" smtClean="0"/>
              <a:t>хлорамфениколу</a:t>
            </a:r>
            <a:endParaRPr lang="en-US" sz="1200" dirty="0" smtClean="0"/>
          </a:p>
          <a:p>
            <a:r>
              <a:rPr lang="en-US" sz="1200" b="1" dirty="0" smtClean="0"/>
              <a:t>rep</a:t>
            </a:r>
            <a:r>
              <a:rPr lang="ru-RU" sz="1200" b="1" dirty="0" smtClean="0"/>
              <a:t>E, </a:t>
            </a:r>
            <a:r>
              <a:rPr lang="en-US" sz="1200" b="1" dirty="0" err="1" smtClean="0"/>
              <a:t>parA</a:t>
            </a:r>
            <a:r>
              <a:rPr lang="en-US" sz="1200" b="1" dirty="0" smtClean="0"/>
              <a:t>,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parB</a:t>
            </a:r>
            <a:r>
              <a:rPr lang="ru-RU" sz="1200" b="1" dirty="0" smtClean="0"/>
              <a:t>, </a:t>
            </a:r>
            <a:r>
              <a:rPr lang="en-US" sz="1200" b="1" dirty="0" err="1" smtClean="0"/>
              <a:t>parC</a:t>
            </a:r>
            <a:r>
              <a:rPr lang="ru-RU" sz="1200" b="1" dirty="0" smtClean="0"/>
              <a:t>, </a:t>
            </a:r>
            <a:r>
              <a:rPr lang="en-US" sz="1200" b="1" dirty="0" smtClean="0"/>
              <a:t>red</a:t>
            </a:r>
            <a:r>
              <a:rPr lang="ru-RU" sz="1200" b="1" dirty="0" smtClean="0"/>
              <a:t>F </a:t>
            </a:r>
            <a:r>
              <a:rPr lang="en-US" sz="1200" dirty="0" smtClean="0"/>
              <a:t>– </a:t>
            </a:r>
            <a:r>
              <a:rPr lang="ru-RU" sz="1200" dirty="0" smtClean="0"/>
              <a:t>гены, компоненты F-фактора </a:t>
            </a:r>
            <a:r>
              <a:rPr lang="en-US" sz="1200" i="1" dirty="0" err="1" smtClean="0"/>
              <a:t>E.coli</a:t>
            </a:r>
            <a:r>
              <a:rPr lang="ru-RU" sz="1200" dirty="0" smtClean="0"/>
              <a:t> </a:t>
            </a:r>
            <a:endParaRPr lang="en-US" sz="1200" dirty="0" smtClean="0"/>
          </a:p>
          <a:p>
            <a:r>
              <a:rPr lang="en-US" sz="1200" b="1" dirty="0" err="1" smtClean="0"/>
              <a:t>oriV</a:t>
            </a:r>
            <a:r>
              <a:rPr lang="ru-RU" sz="1200" dirty="0" smtClean="0"/>
              <a:t> - старт репликации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491-CA4C-4F2E-88DA-8FC6697F150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2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baseline="0" dirty="0" smtClean="0"/>
              <a:t>Создание музея геномов организма. Доступность геномного материала для исследователей </a:t>
            </a:r>
            <a:r>
              <a:rPr lang="ru-RU" i="0" baseline="0" dirty="0" err="1" smtClean="0"/>
              <a:t>геномики</a:t>
            </a:r>
            <a:r>
              <a:rPr lang="ru-RU" i="0" baseline="0" dirty="0" smtClean="0"/>
              <a:t> </a:t>
            </a:r>
            <a:r>
              <a:rPr lang="ru-RU" i="0" baseline="0" dirty="0" err="1" smtClean="0"/>
              <a:t>протеомики</a:t>
            </a:r>
            <a:r>
              <a:rPr lang="ru-RU" i="0" baseline="0" dirty="0" smtClean="0"/>
              <a:t> и т.д. </a:t>
            </a:r>
            <a:r>
              <a:rPr lang="ru-RU" dirty="0" smtClean="0"/>
              <a:t>Необходимость</a:t>
            </a:r>
            <a:r>
              <a:rPr lang="ru-RU" baseline="0" dirty="0" smtClean="0"/>
              <a:t> получения библиотеки важно для </a:t>
            </a:r>
            <a:r>
              <a:rPr lang="ru-RU" baseline="0" dirty="0" err="1" smtClean="0"/>
              <a:t>сиквенса</a:t>
            </a:r>
            <a:r>
              <a:rPr lang="ru-RU" baseline="0" dirty="0" smtClean="0"/>
              <a:t> генома </a:t>
            </a:r>
            <a:r>
              <a:rPr lang="en-US" i="1" baseline="0" dirty="0" smtClean="0"/>
              <a:t>de novo. 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491-CA4C-4F2E-88DA-8FC6697F150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8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8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5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5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8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1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3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3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5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AA81-2F82-47C0-B40C-63B774BCFD9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EF27-D373-4DF8-A185-CFE653A45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4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Разработка и использование технологии </a:t>
            </a:r>
            <a:r>
              <a:rPr lang="en-US" sz="3200" b="1" dirty="0" smtClean="0"/>
              <a:t>BAC</a:t>
            </a:r>
            <a:r>
              <a:rPr lang="ru-RU" sz="3200" b="1" dirty="0" smtClean="0"/>
              <a:t>-клонирования для анализа генома </a:t>
            </a:r>
            <a:r>
              <a:rPr lang="en-US" sz="3200" b="1" i="1" dirty="0" err="1" smtClean="0"/>
              <a:t>Opisthorchis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felineus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280920" cy="3312368"/>
          </a:xfrm>
        </p:spPr>
        <p:txBody>
          <a:bodyPr>
            <a:normAutofit/>
          </a:bodyPr>
          <a:lstStyle/>
          <a:p>
            <a:pPr algn="r"/>
            <a:endParaRPr lang="en-US" dirty="0" smtClean="0"/>
          </a:p>
          <a:p>
            <a:r>
              <a:rPr lang="ru-RU" sz="1900" b="1" dirty="0" smtClean="0">
                <a:solidFill>
                  <a:schemeClr val="tx1"/>
                </a:solidFill>
              </a:rPr>
              <a:t>Носова Александра Андреевна, группа 12414, ФЕН НГУ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Кафедра информационной биологии</a:t>
            </a:r>
          </a:p>
          <a:p>
            <a:pPr algn="r"/>
            <a:endParaRPr lang="ru-RU" sz="19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900" b="1" dirty="0" smtClean="0">
                <a:solidFill>
                  <a:schemeClr val="tx1"/>
                </a:solidFill>
              </a:rPr>
              <a:t>Научный руководитель: к.б.н. Белавин Павел Александрович</a:t>
            </a:r>
          </a:p>
          <a:p>
            <a:pPr algn="just"/>
            <a:endParaRPr lang="ru-RU" sz="1900" b="1" dirty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Работа выполняется в Лаборатории молекулярных механизмов патологических процессов </a:t>
            </a:r>
            <a:r>
              <a:rPr lang="ru-RU" sz="1800" b="1" dirty="0" err="1" smtClean="0">
                <a:solidFill>
                  <a:schemeClr val="tx1"/>
                </a:solidFill>
              </a:rPr>
              <a:t>ИЦиГ</a:t>
            </a:r>
            <a:r>
              <a:rPr lang="ru-RU" sz="1800" b="1" dirty="0" smtClean="0">
                <a:solidFill>
                  <a:schemeClr val="tx1"/>
                </a:solidFill>
              </a:rPr>
              <a:t> СО РАН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9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ВАС-клонирование</a:t>
            </a:r>
            <a:endParaRPr lang="ru-RU" sz="2800" b="1" dirty="0"/>
          </a:p>
        </p:txBody>
      </p:sp>
      <p:pic>
        <p:nvPicPr>
          <p:cNvPr id="1026" name="Picture 2" descr="C:\Users\1\Desktop\1-s2.0-S1532045604001103-gr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1153"/>
            <a:ext cx="3888432" cy="50421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50131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ВАС-библиотека</a:t>
            </a:r>
            <a:endParaRPr lang="ru-RU" sz="20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588224" y="5517232"/>
            <a:ext cx="21602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36096" y="6093296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сиквенс</a:t>
            </a:r>
            <a:r>
              <a:rPr lang="ru-RU" sz="2000" b="1" dirty="0" smtClean="0"/>
              <a:t> генома </a:t>
            </a:r>
            <a:r>
              <a:rPr lang="en-US" sz="2000" b="1" i="1" dirty="0" smtClean="0"/>
              <a:t>de novo</a:t>
            </a:r>
            <a:endParaRPr lang="ru-RU" sz="2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188213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camR</a:t>
            </a:r>
            <a:r>
              <a:rPr lang="en-US" dirty="0"/>
              <a:t> - </a:t>
            </a:r>
            <a:r>
              <a:rPr lang="ru-RU" dirty="0"/>
              <a:t>ген устойчивости к антибиотику </a:t>
            </a:r>
            <a:r>
              <a:rPr lang="ru-RU" dirty="0" err="1"/>
              <a:t>хлорамфениколу</a:t>
            </a:r>
            <a:endParaRPr lang="ru-RU" dirty="0"/>
          </a:p>
          <a:p>
            <a:r>
              <a:rPr lang="en-US" dirty="0" err="1"/>
              <a:t>repE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, </a:t>
            </a:r>
            <a:r>
              <a:rPr lang="en-US" dirty="0" err="1"/>
              <a:t>parB</a:t>
            </a:r>
            <a:r>
              <a:rPr lang="en-US" dirty="0"/>
              <a:t>, </a:t>
            </a:r>
            <a:r>
              <a:rPr lang="en-US" dirty="0" err="1"/>
              <a:t>parC</a:t>
            </a:r>
            <a:r>
              <a:rPr lang="en-US" dirty="0"/>
              <a:t>, </a:t>
            </a:r>
            <a:r>
              <a:rPr lang="en-US" dirty="0" err="1"/>
              <a:t>redF</a:t>
            </a:r>
            <a:r>
              <a:rPr lang="en-US" dirty="0"/>
              <a:t> – </a:t>
            </a:r>
            <a:r>
              <a:rPr lang="ru-RU" dirty="0"/>
              <a:t>гены, компоненты </a:t>
            </a:r>
            <a:r>
              <a:rPr lang="en-US" dirty="0"/>
              <a:t>F-</a:t>
            </a:r>
            <a:r>
              <a:rPr lang="ru-RU" dirty="0"/>
              <a:t>фактора </a:t>
            </a:r>
            <a:r>
              <a:rPr lang="en-US" dirty="0" err="1"/>
              <a:t>E.coli</a:t>
            </a:r>
            <a:r>
              <a:rPr lang="en-US" dirty="0"/>
              <a:t> </a:t>
            </a:r>
          </a:p>
          <a:p>
            <a:r>
              <a:rPr lang="en-US" dirty="0" err="1"/>
              <a:t>oriV</a:t>
            </a:r>
            <a:r>
              <a:rPr lang="en-US" dirty="0"/>
              <a:t> - </a:t>
            </a:r>
            <a:r>
              <a:rPr lang="ru-RU" dirty="0"/>
              <a:t>старт репликации</a:t>
            </a:r>
          </a:p>
        </p:txBody>
      </p:sp>
    </p:spTree>
    <p:extLst>
      <p:ext uri="{BB962C8B-B14F-4D97-AF65-F5344CB8AC3E}">
        <p14:creationId xmlns:p14="http://schemas.microsoft.com/office/powerpoint/2010/main" val="38740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cs typeface="Times New Roman" pitchFamily="18" charset="0"/>
              </a:rPr>
              <a:t>Распространенность семейства </a:t>
            </a:r>
            <a:r>
              <a:rPr lang="ru-RU" sz="2800" b="1" dirty="0" err="1">
                <a:cs typeface="Times New Roman" pitchFamily="18" charset="0"/>
              </a:rPr>
              <a:t>Opisthorchi</a:t>
            </a:r>
            <a:r>
              <a:rPr lang="en-US" sz="2800" b="1" dirty="0" err="1">
                <a:cs typeface="Times New Roman" pitchFamily="18" charset="0"/>
              </a:rPr>
              <a:t>i</a:t>
            </a:r>
            <a:r>
              <a:rPr lang="ru-RU" sz="2800" b="1" dirty="0" err="1">
                <a:cs typeface="Times New Roman" pitchFamily="18" charset="0"/>
              </a:rPr>
              <a:t>dae</a:t>
            </a:r>
            <a:r>
              <a:rPr lang="ru-RU" sz="2800" b="1" dirty="0">
                <a:cs typeface="Times New Roman" pitchFamily="18" charset="0"/>
              </a:rPr>
              <a:t> </a:t>
            </a:r>
            <a:endParaRPr lang="ru-RU" sz="28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4176" y="1196752"/>
            <a:ext cx="8509000" cy="4783137"/>
            <a:chOff x="122" y="681"/>
            <a:chExt cx="5360" cy="301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" y="681"/>
              <a:ext cx="5273" cy="2514"/>
            </a:xfrm>
            <a:prstGeom prst="rect">
              <a:avLst/>
            </a:prstGeom>
            <a:noFill/>
            <a:ln w="9360">
              <a:noFill/>
              <a:round/>
              <a:headEnd/>
              <a:tailEnd/>
            </a:ln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434" y="2769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522" y="2845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722" y="2913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30" y="2673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770" y="2097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394" y="1953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818" y="166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986" y="172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866" y="214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394" y="214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522" y="132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78" y="139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674" y="147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594" y="145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378" y="152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138" y="16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46" y="1569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426" y="16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186" y="137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186" y="123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330" y="13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034" y="2073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962" y="2433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812" y="238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770" y="252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770" y="2241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866" y="252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898" y="1569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2" y="1441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26" y="1425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234" y="147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088" y="143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258" y="1545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330" y="147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890" y="1665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956" y="147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226" y="1329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2" y="2049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533" y="200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938" y="16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1322" y="185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938" y="195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1610" y="171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1850" y="1665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90" y="145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754" y="137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178" y="152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706" y="1596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274" y="16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818" y="1953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941" y="228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3966" y="1887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4106" y="180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106" y="214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3674" y="2577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3598" y="2935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644" y="2807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3578" y="2529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2654" y="1592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flipH="1" flipV="1">
              <a:off x="3745" y="2674"/>
              <a:ext cx="858" cy="363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 flipV="1">
              <a:off x="4516" y="2220"/>
              <a:ext cx="417" cy="793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 flipV="1">
              <a:off x="3247" y="2796"/>
              <a:ext cx="179" cy="403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V="1">
              <a:off x="3469" y="3036"/>
              <a:ext cx="287" cy="175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 flipV="1">
              <a:off x="1891" y="1676"/>
              <a:ext cx="906" cy="1506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H="1" flipV="1">
              <a:off x="389" y="2175"/>
              <a:ext cx="916" cy="1007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 rot="-600000">
              <a:off x="162" y="1043"/>
              <a:ext cx="2675" cy="1269"/>
            </a:xfrm>
            <a:prstGeom prst="ellips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3478" y="1590"/>
              <a:ext cx="1042" cy="1133"/>
            </a:xfrm>
            <a:prstGeom prst="ellips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3432" y="2497"/>
              <a:ext cx="453" cy="544"/>
            </a:xfrm>
            <a:prstGeom prst="ellips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72"/>
            <p:cNvSpPr>
              <a:spLocks noChangeArrowheads="1"/>
            </p:cNvSpPr>
            <p:nvPr/>
          </p:nvSpPr>
          <p:spPr bwMode="auto">
            <a:xfrm>
              <a:off x="4076" y="3032"/>
              <a:ext cx="1406" cy="22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i="1" dirty="0" err="1">
                  <a:solidFill>
                    <a:srgbClr val="000099"/>
                  </a:solidFill>
                </a:rPr>
                <a:t>Clonorchis</a:t>
              </a:r>
              <a:r>
                <a:rPr lang="ru-RU" b="1" i="1" dirty="0">
                  <a:solidFill>
                    <a:srgbClr val="000099"/>
                  </a:solidFill>
                </a:rPr>
                <a:t> </a:t>
              </a:r>
              <a:r>
                <a:rPr lang="ru-RU" b="1" i="1" dirty="0" err="1">
                  <a:solidFill>
                    <a:srgbClr val="000099"/>
                  </a:solidFill>
                </a:rPr>
                <a:t>sinensis</a:t>
              </a:r>
              <a:endParaRPr lang="ru-RU" b="1" i="1" dirty="0">
                <a:solidFill>
                  <a:srgbClr val="000099"/>
                </a:solidFill>
              </a:endParaRPr>
            </a:p>
          </p:txBody>
        </p:sp>
        <p:sp>
          <p:nvSpPr>
            <p:cNvPr id="74" name="AutoShape 73"/>
            <p:cNvSpPr>
              <a:spLocks noChangeArrowheads="1"/>
            </p:cNvSpPr>
            <p:nvPr/>
          </p:nvSpPr>
          <p:spPr bwMode="auto">
            <a:xfrm>
              <a:off x="2512" y="3224"/>
              <a:ext cx="1587" cy="22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i="1">
                  <a:solidFill>
                    <a:srgbClr val="000099"/>
                  </a:solidFill>
                </a:rPr>
                <a:t>Opisthorchis viverrini</a:t>
              </a:r>
            </a:p>
          </p:txBody>
        </p:sp>
        <p:sp>
          <p:nvSpPr>
            <p:cNvPr id="75" name="AutoShape 74"/>
            <p:cNvSpPr>
              <a:spLocks noChangeArrowheads="1"/>
            </p:cNvSpPr>
            <p:nvPr/>
          </p:nvSpPr>
          <p:spPr bwMode="auto">
            <a:xfrm>
              <a:off x="666" y="3223"/>
              <a:ext cx="1587" cy="226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i="1">
                  <a:solidFill>
                    <a:srgbClr val="000099"/>
                  </a:solidFill>
                </a:rPr>
                <a:t>Opisthorchis felineus</a:t>
              </a:r>
            </a:p>
          </p:txBody>
        </p:sp>
        <p:sp>
          <p:nvSpPr>
            <p:cNvPr id="76" name="AutoShape 75"/>
            <p:cNvSpPr>
              <a:spLocks noChangeArrowheads="1"/>
            </p:cNvSpPr>
            <p:nvPr/>
          </p:nvSpPr>
          <p:spPr bwMode="auto">
            <a:xfrm>
              <a:off x="575" y="3468"/>
              <a:ext cx="1587" cy="226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60000"/>
                </a:lnSpc>
                <a:spcBef>
                  <a:spcPts val="1125"/>
                </a:spcBef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i="1">
                  <a:solidFill>
                    <a:srgbClr val="000099"/>
                  </a:solidFill>
                </a:rPr>
                <a:t>Metorchis bilis</a:t>
              </a:r>
              <a:r>
                <a:rPr lang="ru-RU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893" y="1815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620" y="1860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466" y="176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4113" y="167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754" y="154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618" y="163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2117" y="1497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530" y="193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90" y="1992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070" y="1839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212" y="1598"/>
              <a:ext cx="68" cy="69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2615" y="1519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13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Схема получения ВАС-библиотеки </a:t>
            </a:r>
            <a:r>
              <a:rPr lang="en-US" sz="2800" b="1" i="1" dirty="0" err="1" smtClean="0"/>
              <a:t>O.felineus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2" y="548680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0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24936" cy="4608512"/>
          </a:xfrm>
        </p:spPr>
        <p:txBody>
          <a:bodyPr>
            <a:normAutofit/>
          </a:bodyPr>
          <a:lstStyle/>
          <a:p>
            <a:pPr lvl="0" algn="l"/>
            <a:r>
              <a:rPr lang="ru-RU" sz="2700" b="1" dirty="0" smtClean="0"/>
              <a:t>Цель работы: </a:t>
            </a:r>
            <a:r>
              <a:rPr lang="ru-RU" sz="2400" dirty="0" smtClean="0"/>
              <a:t>создание </a:t>
            </a:r>
            <a:r>
              <a:rPr lang="ru-RU" sz="2400" dirty="0"/>
              <a:t>и </a:t>
            </a:r>
            <a:r>
              <a:rPr lang="ru-RU" sz="2400" dirty="0" err="1"/>
              <a:t>характеризация</a:t>
            </a:r>
            <a:r>
              <a:rPr lang="ru-RU" sz="2400" dirty="0"/>
              <a:t> геномной библиотеки </a:t>
            </a:r>
            <a:r>
              <a:rPr lang="en-US" sz="2400" i="1" dirty="0" err="1"/>
              <a:t>Opisthorchis</a:t>
            </a:r>
            <a:r>
              <a:rPr lang="en-US" sz="2400" i="1" dirty="0"/>
              <a:t> </a:t>
            </a:r>
            <a:r>
              <a:rPr lang="en-US" sz="2400" i="1" dirty="0" err="1"/>
              <a:t>felineus</a:t>
            </a:r>
            <a:r>
              <a:rPr lang="en-US" sz="2400" i="1" dirty="0"/>
              <a:t> </a:t>
            </a:r>
            <a:r>
              <a:rPr lang="ru-RU" sz="2400" dirty="0"/>
              <a:t>с использованием искусственных бактериальных хромосом (</a:t>
            </a:r>
            <a:r>
              <a:rPr lang="en-US" sz="2400" dirty="0"/>
              <a:t>BAC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700" b="1" dirty="0" smtClean="0"/>
              <a:t>Задачи: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1. Освоить </a:t>
            </a:r>
            <a:r>
              <a:rPr lang="ru-RU" sz="2400" dirty="0"/>
              <a:t>методику </a:t>
            </a:r>
            <a:r>
              <a:rPr lang="en-US" sz="2400" dirty="0"/>
              <a:t>BAC</a:t>
            </a:r>
            <a:r>
              <a:rPr lang="ru-RU" sz="2400" dirty="0"/>
              <a:t>-клонирования </a:t>
            </a:r>
            <a:br>
              <a:rPr lang="ru-RU" sz="2400" dirty="0"/>
            </a:br>
            <a:r>
              <a:rPr lang="ru-RU" sz="2400" dirty="0" smtClean="0"/>
              <a:t>2. Получить </a:t>
            </a:r>
            <a:r>
              <a:rPr lang="ru-RU" sz="2400" dirty="0" err="1"/>
              <a:t>негридированную</a:t>
            </a:r>
            <a:r>
              <a:rPr lang="ru-RU" sz="2400" dirty="0"/>
              <a:t> геномную библиотеку </a:t>
            </a:r>
            <a:r>
              <a:rPr lang="en-US" sz="2400" i="1" dirty="0" err="1"/>
              <a:t>Opisthorchis</a:t>
            </a:r>
            <a:r>
              <a:rPr lang="en-US" sz="2400" i="1" dirty="0"/>
              <a:t> </a:t>
            </a:r>
            <a:r>
              <a:rPr lang="en-US" sz="2400" i="1" dirty="0" err="1"/>
              <a:t>felineus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3. Провести выделение </a:t>
            </a:r>
            <a:r>
              <a:rPr lang="ru-RU" sz="2400" dirty="0"/>
              <a:t>ДНК </a:t>
            </a:r>
            <a:r>
              <a:rPr lang="en-US" sz="2400" dirty="0"/>
              <a:t>BAC</a:t>
            </a:r>
            <a:r>
              <a:rPr lang="ru-RU" sz="2400" dirty="0"/>
              <a:t>-клонов пригодную для </a:t>
            </a:r>
            <a:r>
              <a:rPr lang="ru-RU" sz="2400" dirty="0" err="1"/>
              <a:t>фингерпринтинга</a:t>
            </a:r>
            <a:r>
              <a:rPr lang="ru-RU" sz="2400" dirty="0"/>
              <a:t> и </a:t>
            </a:r>
            <a:r>
              <a:rPr lang="ru-RU" sz="2400" dirty="0" err="1"/>
              <a:t>характеризации</a:t>
            </a:r>
            <a:r>
              <a:rPr lang="ru-RU" sz="2400" dirty="0"/>
              <a:t> библиотеки	</a:t>
            </a:r>
            <a:br>
              <a:rPr lang="ru-RU" sz="2400" dirty="0"/>
            </a:br>
            <a:r>
              <a:rPr lang="ru-RU" sz="2400" dirty="0" smtClean="0"/>
              <a:t>4. Охарактеризовать библиотеку </a:t>
            </a:r>
            <a:r>
              <a:rPr lang="en-US" sz="2400" i="1" dirty="0" err="1"/>
              <a:t>Opisthorchis</a:t>
            </a:r>
            <a:r>
              <a:rPr lang="en-US" sz="2400" i="1" dirty="0"/>
              <a:t> </a:t>
            </a:r>
            <a:r>
              <a:rPr lang="en-US" sz="2400" i="1" dirty="0" err="1" smtClean="0"/>
              <a:t>felineus</a:t>
            </a:r>
            <a:r>
              <a:rPr lang="ru-RU" sz="2400" i="1" dirty="0" smtClean="0"/>
              <a:t>: </a:t>
            </a:r>
            <a:r>
              <a:rPr lang="ru-RU" sz="2400" dirty="0"/>
              <a:t>средний размер геномной вставки, покрытие </a:t>
            </a:r>
            <a:r>
              <a:rPr lang="ru-RU" sz="2400" dirty="0" smtClean="0"/>
              <a:t>генома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89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Получение библиотеки ВАС-клонов </a:t>
            </a:r>
            <a:r>
              <a:rPr lang="en-US" sz="2800" b="1" i="1" dirty="0" smtClean="0"/>
              <a:t>O. </a:t>
            </a:r>
            <a:r>
              <a:rPr lang="en-US" sz="2800" b="1" i="1" dirty="0" err="1" smtClean="0"/>
              <a:t>felineus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203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Подбор условий гидролиза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379089" cy="1008112"/>
          </a:xfrm>
        </p:spPr>
        <p:txBody>
          <a:bodyPr>
            <a:noAutofit/>
          </a:bodyPr>
          <a:lstStyle/>
          <a:p>
            <a:r>
              <a:rPr lang="ru-RU" sz="2000" dirty="0"/>
              <a:t>Фракционирование и визуализация фрагментов геномной ДНК оптимальной длины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5" y="1988840"/>
            <a:ext cx="3845206" cy="258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8935" y="4981818"/>
            <a:ext cx="4019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1,13 </a:t>
            </a:r>
            <a:r>
              <a:rPr lang="ru-RU" dirty="0" smtClean="0"/>
              <a:t>– маркер </a:t>
            </a:r>
            <a:r>
              <a:rPr lang="en-US" dirty="0" smtClean="0"/>
              <a:t>lambda ladder</a:t>
            </a:r>
          </a:p>
          <a:p>
            <a:r>
              <a:rPr lang="ru-RU" dirty="0" smtClean="0"/>
              <a:t>2-12 </a:t>
            </a:r>
            <a:r>
              <a:rPr lang="ru-RU" dirty="0" smtClean="0"/>
              <a:t>- рестрикция ДНК </a:t>
            </a:r>
            <a:r>
              <a:rPr lang="en-US" dirty="0" err="1" smtClean="0"/>
              <a:t>H</a:t>
            </a:r>
            <a:r>
              <a:rPr lang="en-US" i="1" dirty="0" err="1" smtClean="0"/>
              <a:t>ind</a:t>
            </a:r>
            <a:r>
              <a:rPr lang="en-US" dirty="0" err="1" smtClean="0"/>
              <a:t>III</a:t>
            </a:r>
            <a:r>
              <a:rPr lang="en-US" dirty="0" smtClean="0"/>
              <a:t> c </a:t>
            </a:r>
            <a:r>
              <a:rPr lang="ru-RU" dirty="0" smtClean="0"/>
              <a:t>повышающейся концентрацией фермента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456384" cy="25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64462" y="4981818"/>
            <a:ext cx="4184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 –  </a:t>
            </a:r>
            <a:r>
              <a:rPr lang="ru-RU" dirty="0"/>
              <a:t>маркер </a:t>
            </a:r>
            <a:r>
              <a:rPr lang="en-US" dirty="0"/>
              <a:t>lambda ladder</a:t>
            </a:r>
          </a:p>
          <a:p>
            <a:r>
              <a:rPr lang="ru-RU" dirty="0" smtClean="0"/>
              <a:t>Полосками </a:t>
            </a:r>
            <a:r>
              <a:rPr lang="ru-RU" dirty="0"/>
              <a:t>отмечена область вырезания от 100-280 </a:t>
            </a:r>
            <a:r>
              <a:rPr lang="ru-RU" dirty="0" err="1"/>
              <a:t>тыс.п.н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3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Получение библиотеки ВАС-клонов </a:t>
            </a:r>
            <a:r>
              <a:rPr lang="en-US" sz="2800" b="1" i="1" dirty="0"/>
              <a:t>O. </a:t>
            </a:r>
            <a:r>
              <a:rPr lang="en-US" sz="2800" b="1" i="1" dirty="0" err="1"/>
              <a:t>felineus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Анализ </a:t>
            </a:r>
            <a:r>
              <a:rPr lang="ru-RU" dirty="0" err="1"/>
              <a:t>элюированной</a:t>
            </a:r>
            <a:r>
              <a:rPr lang="ru-RU" dirty="0"/>
              <a:t> ДНК </a:t>
            </a:r>
            <a:r>
              <a:rPr lang="ru-RU" dirty="0" smtClean="0"/>
              <a:t>для проведения </a:t>
            </a:r>
            <a:r>
              <a:rPr lang="ru-RU" dirty="0" err="1" smtClean="0"/>
              <a:t>лигирования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Выделение ДНК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468338" cy="2749069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538736" cy="297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51571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2-7: ДНК клонов</a:t>
            </a:r>
          </a:p>
          <a:p>
            <a:r>
              <a:rPr lang="ru-RU" dirty="0" smtClean="0"/>
              <a:t>М: «1 </a:t>
            </a:r>
            <a:r>
              <a:rPr lang="en-US" dirty="0" smtClean="0"/>
              <a:t>kb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ru-RU" dirty="0" err="1" smtClean="0"/>
              <a:t>СибЭнзим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Анализ полученной библиотеки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208912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среднего размера вставки </a:t>
            </a:r>
            <a:r>
              <a:rPr lang="ru-RU" dirty="0" err="1" smtClean="0"/>
              <a:t>рестриктазой</a:t>
            </a:r>
            <a:r>
              <a:rPr lang="ru-RU" dirty="0" smtClean="0"/>
              <a:t> </a:t>
            </a:r>
            <a:r>
              <a:rPr lang="en-US" i="1" dirty="0" err="1" smtClean="0"/>
              <a:t>Not</a:t>
            </a:r>
            <a:r>
              <a:rPr lang="en-US" dirty="0" err="1" smtClean="0"/>
              <a:t>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676" y="1628800"/>
            <a:ext cx="4040188" cy="3951288"/>
          </a:xfrm>
        </p:spPr>
        <p:txBody>
          <a:bodyPr/>
          <a:lstStyle/>
          <a:p>
            <a:r>
              <a:rPr lang="ru-RU" b="1" dirty="0" smtClean="0"/>
              <a:t>Ожидали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21178" y="1628800"/>
            <a:ext cx="4165622" cy="3951288"/>
          </a:xfrm>
        </p:spPr>
        <p:txBody>
          <a:bodyPr/>
          <a:lstStyle/>
          <a:p>
            <a:r>
              <a:rPr lang="ru-RU" b="1" dirty="0" smtClean="0"/>
              <a:t>Получили</a:t>
            </a:r>
          </a:p>
          <a:p>
            <a:pPr marL="0" indent="0">
              <a:buNone/>
            </a:pPr>
            <a:r>
              <a:rPr lang="ru-RU" sz="1400" b="1" dirty="0" smtClean="0"/>
              <a:t>               М           </a:t>
            </a:r>
            <a:r>
              <a:rPr lang="ru-RU" sz="1400" b="1" dirty="0"/>
              <a:t>Рестрикция ДНК </a:t>
            </a:r>
            <a:r>
              <a:rPr lang="ru-RU" sz="1400" b="1" dirty="0" err="1"/>
              <a:t>NotI</a:t>
            </a:r>
            <a:r>
              <a:rPr lang="ru-RU" sz="1400" b="1" dirty="0"/>
              <a:t>           </a:t>
            </a:r>
            <a:r>
              <a:rPr lang="ru-RU" sz="1400" b="1" dirty="0" smtClean="0"/>
              <a:t> </a:t>
            </a:r>
            <a:r>
              <a:rPr lang="ru-RU" sz="1400" b="1" dirty="0"/>
              <a:t>М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0" y="2492896"/>
            <a:ext cx="3024337" cy="147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38" y="2348880"/>
            <a:ext cx="3456384" cy="27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43029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Вектор</a:t>
            </a:r>
            <a:endParaRPr lang="ru-RU" sz="1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27584" y="3827410"/>
            <a:ext cx="612068" cy="32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4149009"/>
            <a:ext cx="725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Вектор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213285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  </a:t>
            </a:r>
            <a:r>
              <a:rPr lang="en-US" sz="1400" b="1" dirty="0" smtClean="0"/>
              <a:t>         </a:t>
            </a:r>
            <a:r>
              <a:rPr lang="ru-RU" sz="1400" b="1" dirty="0" smtClean="0"/>
              <a:t>Рестрикция ДНК </a:t>
            </a:r>
            <a:r>
              <a:rPr lang="en-US" sz="1400" b="1" i="1" dirty="0" err="1" smtClean="0"/>
              <a:t>Not</a:t>
            </a:r>
            <a:r>
              <a:rPr lang="en-US" sz="1400" b="1" dirty="0" err="1" smtClean="0"/>
              <a:t>I</a:t>
            </a:r>
            <a:r>
              <a:rPr lang="ru-RU" sz="1400" b="1" dirty="0" smtClean="0"/>
              <a:t>                М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6031" y="5733256"/>
            <a:ext cx="791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Выделенная ДНК клонов не порезалась ферментом, возможно из-за недостаточной чистоты полученной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2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-3982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Проведение процедуры </a:t>
            </a:r>
            <a:r>
              <a:rPr lang="ru-RU" sz="2800" b="1" dirty="0" err="1"/>
              <a:t>ф</a:t>
            </a:r>
            <a:r>
              <a:rPr lang="ru-RU" sz="2800" b="1" dirty="0" err="1" smtClean="0"/>
              <a:t>ингерпринтинга</a:t>
            </a:r>
            <a:endParaRPr lang="ru-RU" sz="2800" b="1" dirty="0"/>
          </a:p>
        </p:txBody>
      </p:sp>
      <p:pic>
        <p:nvPicPr>
          <p:cNvPr id="5" name="Picture 2" descr="http://www.anachem.co.uk/res/img/san/products/large/96.8882.9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022" y="1541772"/>
            <a:ext cx="1600438" cy="12003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9542" y="1636966"/>
            <a:ext cx="183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Наработка и выделение ДНК ВАС-клонов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0680" y="3172466"/>
            <a:ext cx="0" cy="8156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6055"/>
            <a:ext cx="1931183" cy="10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1729" y="1267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967335"/>
            <a:ext cx="1670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Гидролиз 4 </a:t>
            </a:r>
            <a:r>
              <a:rPr lang="ru-RU" b="1" dirty="0" err="1"/>
              <a:t>рестриктазами</a:t>
            </a:r>
            <a:endParaRPr lang="ru-RU" b="1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5282" y="413450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Введение </a:t>
            </a:r>
            <a:r>
              <a:rPr lang="ru-RU" b="1" dirty="0" err="1" smtClean="0"/>
              <a:t>флюоресцентных</a:t>
            </a:r>
            <a:r>
              <a:rPr lang="ru-RU" b="1" dirty="0" smtClean="0"/>
              <a:t> меток на 3</a:t>
            </a:r>
            <a:r>
              <a:rPr lang="en-US" b="1" dirty="0" smtClean="0"/>
              <a:t>’-</a:t>
            </a:r>
            <a:r>
              <a:rPr lang="ru-RU" b="1" dirty="0" smtClean="0"/>
              <a:t>конец фрагментов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198927" y="2671035"/>
            <a:ext cx="850179" cy="1219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4248" y="1301667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Проведение капиллярного электрофореза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5380672"/>
            <a:ext cx="338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полученных данных и построение перекрывающихся последовательностей </a:t>
            </a:r>
            <a:r>
              <a:rPr lang="en-US" b="1" dirty="0" smtClean="0"/>
              <a:t>BAC-</a:t>
            </a:r>
            <a:r>
              <a:rPr lang="ru-RU" b="1" dirty="0" smtClean="0"/>
              <a:t>клонов</a:t>
            </a:r>
            <a:endParaRPr lang="ru-RU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572" y="1170484"/>
            <a:ext cx="17430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6372200" y="2564904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49286"/>
            <a:ext cx="20542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96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Выводы</a:t>
            </a:r>
            <a:r>
              <a:rPr lang="en-US" sz="3100" b="1" dirty="0" smtClean="0"/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1.</a:t>
            </a:r>
            <a:r>
              <a:rPr lang="ru-RU" sz="2800" b="1" dirty="0" smtClean="0"/>
              <a:t> </a:t>
            </a:r>
            <a:r>
              <a:rPr lang="ru-RU" sz="2800" dirty="0" smtClean="0"/>
              <a:t>Выделена геномная ДНК </a:t>
            </a:r>
            <a:r>
              <a:rPr lang="en-US" sz="2800" i="1" dirty="0" smtClean="0"/>
              <a:t>O</a:t>
            </a:r>
            <a:r>
              <a:rPr lang="ru-RU" sz="2800" i="1" dirty="0" smtClean="0"/>
              <a:t>.</a:t>
            </a:r>
            <a:r>
              <a:rPr lang="en-US" sz="2800" i="1" dirty="0" err="1" smtClean="0"/>
              <a:t>felineus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ru-RU" sz="2800" dirty="0" smtClean="0"/>
              <a:t>2. Проведено геномное клонирование ДНК </a:t>
            </a:r>
            <a:r>
              <a:rPr lang="en-US" sz="2800" i="1" dirty="0" err="1" smtClean="0"/>
              <a:t>O.felineus</a:t>
            </a:r>
            <a:r>
              <a:rPr lang="en-US" sz="2800" dirty="0" smtClean="0"/>
              <a:t> </a:t>
            </a:r>
            <a:r>
              <a:rPr lang="ru-RU" sz="2800" dirty="0" smtClean="0"/>
              <a:t>в вектор </a:t>
            </a:r>
            <a:r>
              <a:rPr lang="en-US" sz="2800" dirty="0" err="1" smtClean="0"/>
              <a:t>pINDIGO</a:t>
            </a:r>
            <a:r>
              <a:rPr lang="ru-RU" sz="2800" dirty="0" smtClean="0"/>
              <a:t>-</a:t>
            </a:r>
            <a:r>
              <a:rPr lang="en-US" sz="2800" dirty="0" smtClean="0"/>
              <a:t>BAC5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492896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ru-RU" sz="2800" b="1" dirty="0" smtClean="0"/>
              <a:t>Планы</a:t>
            </a:r>
            <a:r>
              <a:rPr lang="en-US" sz="2800" b="1" dirty="0"/>
              <a:t>:</a:t>
            </a:r>
            <a:endParaRPr lang="ru-RU" sz="2800" b="1" dirty="0" smtClean="0"/>
          </a:p>
          <a:p>
            <a:r>
              <a:rPr lang="ru-RU" sz="2500" dirty="0" smtClean="0"/>
              <a:t>1. Провести выделение ДНК </a:t>
            </a:r>
            <a:r>
              <a:rPr lang="en-US" sz="2500" dirty="0" smtClean="0"/>
              <a:t>BAC-</a:t>
            </a:r>
            <a:r>
              <a:rPr lang="ru-RU" sz="2500" dirty="0" smtClean="0"/>
              <a:t>клонов</a:t>
            </a:r>
            <a:endParaRPr lang="en-US" sz="2500" dirty="0" smtClean="0"/>
          </a:p>
          <a:p>
            <a:r>
              <a:rPr lang="ru-RU" sz="2500" dirty="0" smtClean="0"/>
              <a:t>2. Охарактеризовать полученную библиотеку: качество библиотеки (размер вставки, покрытие, </a:t>
            </a:r>
            <a:r>
              <a:rPr lang="ru-RU" sz="2500" dirty="0" err="1" smtClean="0"/>
              <a:t>фингерпринтинг</a:t>
            </a:r>
            <a:r>
              <a:rPr lang="ru-RU" sz="2500" dirty="0" smtClean="0"/>
              <a:t>), гибридизация с хромосомами </a:t>
            </a:r>
            <a:r>
              <a:rPr lang="en-US" sz="2500" i="1" dirty="0" smtClean="0"/>
              <a:t>O</a:t>
            </a:r>
            <a:r>
              <a:rPr lang="ru-RU" sz="2500" i="1" dirty="0"/>
              <a:t>.</a:t>
            </a:r>
            <a:r>
              <a:rPr lang="en-US" sz="2500" i="1" dirty="0" err="1" smtClean="0"/>
              <a:t>felineus</a:t>
            </a:r>
            <a:r>
              <a:rPr lang="en-US" sz="2500" dirty="0" smtClean="0"/>
              <a:t>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76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399</Words>
  <Application>Microsoft Office PowerPoint</Application>
  <PresentationFormat>Экран (4:3)</PresentationFormat>
  <Paragraphs>64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Разработка и использование технологии BAC-клонирования для анализа генома Opisthorchis felineus</vt:lpstr>
      <vt:lpstr>Распространенность семейства Opisthorchiidae </vt:lpstr>
      <vt:lpstr>Схема получения ВАС-библиотеки O.felineus</vt:lpstr>
      <vt:lpstr>Цель работы: создание и характеризация геномной библиотеки Opisthorchis felineus с использованием искусственных бактериальных хромосом (BAC)  Задачи:  1. Освоить методику BAC-клонирования  2. Получить негридированную геномную библиотеку Opisthorchis felineus 3. Провести выделение ДНК BAC-клонов пригодную для фингерпринтинга и характеризации библиотеки  4. Охарактеризовать библиотеку Opisthorchis felineus: средний размер геномной вставки, покрытие генома</vt:lpstr>
      <vt:lpstr>Получение библиотеки ВАС-клонов O. felineus</vt:lpstr>
      <vt:lpstr>Получение библиотеки ВАС-клонов O. felineus</vt:lpstr>
      <vt:lpstr>Анализ полученной библиотеки</vt:lpstr>
      <vt:lpstr>Проведение процедуры фингерпринтинга</vt:lpstr>
      <vt:lpstr>Выводы: 1. Выделена геномная ДНК O.felineus 2. Проведено геномное клонирование ДНК O.felineus в вектор pINDIGO-BAC5</vt:lpstr>
      <vt:lpstr>Спасибо за внимание!</vt:lpstr>
      <vt:lpstr>ВАС-клонирование</vt:lpstr>
    </vt:vector>
  </TitlesOfParts>
  <Company>ICiG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использование технологии BAC-клонирования для анализа генома Opisthorchis felineus</dc:title>
  <dc:creator>SASHA</dc:creator>
  <cp:lastModifiedBy>SASHA</cp:lastModifiedBy>
  <cp:revision>50</cp:revision>
  <dcterms:created xsi:type="dcterms:W3CDTF">2012-12-20T08:49:47Z</dcterms:created>
  <dcterms:modified xsi:type="dcterms:W3CDTF">2013-12-17T12:40:40Z</dcterms:modified>
</cp:coreProperties>
</file>