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</p:sldMasterIdLst>
  <p:sldIdLst>
    <p:sldId id="256" r:id="rId3"/>
    <p:sldId id="261" r:id="rId4"/>
    <p:sldId id="267" r:id="rId5"/>
    <p:sldId id="293" r:id="rId6"/>
    <p:sldId id="279" r:id="rId7"/>
    <p:sldId id="294" r:id="rId8"/>
    <p:sldId id="272" r:id="rId9"/>
    <p:sldId id="270" r:id="rId10"/>
    <p:sldId id="263" r:id="rId11"/>
    <p:sldId id="264" r:id="rId12"/>
    <p:sldId id="290" r:id="rId13"/>
    <p:sldId id="291" r:id="rId14"/>
    <p:sldId id="292" r:id="rId15"/>
    <p:sldId id="289" r:id="rId16"/>
    <p:sldId id="287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BC46EE5-7138-4A28-BA06-457402374346}">
          <p14:sldIdLst>
            <p14:sldId id="256"/>
            <p14:sldId id="257"/>
            <p14:sldId id="261"/>
            <p14:sldId id="267"/>
            <p14:sldId id="293"/>
            <p14:sldId id="279"/>
            <p14:sldId id="294"/>
            <p14:sldId id="272"/>
            <p14:sldId id="270"/>
            <p14:sldId id="263"/>
            <p14:sldId id="264"/>
            <p14:sldId id="290"/>
            <p14:sldId id="291"/>
            <p14:sldId id="292"/>
            <p14:sldId id="289"/>
            <p14:sldId id="287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099"/>
    <a:srgbClr val="F3FFF4"/>
    <a:srgbClr val="C47E00"/>
    <a:srgbClr val="85EBA2"/>
    <a:srgbClr val="FC9884"/>
    <a:srgbClr val="213329"/>
    <a:srgbClr val="59120B"/>
    <a:srgbClr val="F6A0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6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57;\Downloads\Copy%20of%20GSE13030_red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lang="en-US"/>
            </a:pPr>
            <a:r>
              <a:rPr lang="ru-RU" sz="14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случаев глиобластомы по подтипам</a:t>
            </a:r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319233844790538"/>
          <c:y val="2.5493987835152269E-2"/>
        </c:manualLayout>
      </c:layout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cat>
            <c:strRef>
              <c:f>'[Copy of GSE13030_red (2).xlsx]график 2'!$Q$1:$V$1</c:f>
              <c:strCache>
                <c:ptCount val="6"/>
                <c:pt idx="0">
                  <c:v>Неклассифицированные</c:v>
                </c:pt>
                <c:pt idx="1">
                  <c:v>Нейромезинхимальный</c:v>
                </c:pt>
                <c:pt idx="2">
                  <c:v>Астроцитарный</c:v>
                </c:pt>
                <c:pt idx="3">
                  <c:v>Нейральный</c:v>
                </c:pt>
                <c:pt idx="4">
                  <c:v>Радиально-Глиальный</c:v>
                </c:pt>
                <c:pt idx="5">
                  <c:v>Олигонейральный</c:v>
                </c:pt>
              </c:strCache>
            </c:strRef>
          </c:cat>
          <c:val>
            <c:numRef>
              <c:f>'[Copy of GSE13030_red (2).xlsx]график 2'!$Q$2:$V$2</c:f>
              <c:numCache>
                <c:formatCode>General</c:formatCode>
                <c:ptCount val="6"/>
                <c:pt idx="0">
                  <c:v>52</c:v>
                </c:pt>
                <c:pt idx="1">
                  <c:v>3</c:v>
                </c:pt>
                <c:pt idx="2">
                  <c:v>26</c:v>
                </c:pt>
                <c:pt idx="3">
                  <c:v>7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/>
        <c:axId val="63587840"/>
        <c:axId val="63589760"/>
      </c:barChart>
      <c:catAx>
        <c:axId val="63587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ru-RU" sz="9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подтипы глиобластомы</a:t>
                </a:r>
              </a:p>
            </c:rich>
          </c:tx>
          <c:layout>
            <c:manualLayout>
              <c:xMode val="edge"/>
              <c:yMode val="edge"/>
              <c:x val="0.45877894953807868"/>
              <c:y val="0.89230897910295959"/>
            </c:manualLayout>
          </c:layout>
        </c:title>
        <c:tickLblPos val="nextTo"/>
        <c:txPr>
          <a:bodyPr/>
          <a:lstStyle/>
          <a:p>
            <a:pPr>
              <a:defRPr lang="en-US" sz="1050" baseline="0">
                <a:latin typeface="Times New Roman" panose="02020603050405020304" pitchFamily="18" charset="0"/>
              </a:defRPr>
            </a:pPr>
            <a:endParaRPr lang="ru-RU"/>
          </a:p>
        </c:txPr>
        <c:crossAx val="63589760"/>
        <c:crosses val="autoZero"/>
        <c:auto val="1"/>
        <c:lblAlgn val="ctr"/>
        <c:lblOffset val="100"/>
      </c:catAx>
      <c:valAx>
        <c:axId val="6358976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ru-RU" sz="9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образцов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3587840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7853EA-5EC5-4154-B254-6B7DB1E26009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F46705-7C37-4682-92CA-F37B98F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80749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060432" cy="165618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Классификация глиобластом на основе анализа данных по микроРНК на модели клеточных линий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868" y="3140968"/>
            <a:ext cx="6984776" cy="172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Масальская Екатерина Александровна</a:t>
            </a:r>
          </a:p>
          <a:p>
            <a:pPr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9412 ФЕН НГУ</a:t>
            </a:r>
          </a:p>
          <a:p>
            <a:pPr>
              <a:lnSpc>
                <a:spcPct val="150000"/>
              </a:lnSpc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афедра информационной биологии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13723" y="4869160"/>
            <a:ext cx="4968875" cy="4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аучный руководитель: к.б.н. Ощепков Д. Ю.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935819" y="6046549"/>
            <a:ext cx="1366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915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012" y="95770"/>
            <a:ext cx="7704856" cy="3852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15504" y="1097360"/>
            <a:ext cx="8428632" cy="5644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данные микроэррей об экспрессии 340 микроРНК 93 случаев глиобластомы (вход БД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Gene Expression Omnibus GSE13030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данные - логарифмы log2 отношений сигналов опыт/контроль были нормализованы</a:t>
            </a:r>
          </a:p>
          <a:p>
            <a:pPr>
              <a:spcAft>
                <a:spcPts val="12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ключевых микроРНК для каждого из образцов были выявлены значения, отклоняющиеся в большую сторону более чем на 1 стандартное отклонение для данной выборки</a:t>
            </a: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необходима оптимизация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метода классификации на основе независимых данных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528" y="457200"/>
            <a:ext cx="836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6412" y="468275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глиобластом на независимой выборке</a:t>
            </a:r>
            <a:endParaRPr lang="ru-RU" sz="2000" b="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6307106"/>
              </p:ext>
            </p:extLst>
          </p:nvPr>
        </p:nvGraphicFramePr>
        <p:xfrm>
          <a:off x="2195736" y="2996952"/>
          <a:ext cx="5317356" cy="298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5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012" y="95770"/>
            <a:ext cx="7704856" cy="3852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15504" y="1097360"/>
            <a:ext cx="8428632" cy="5644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528" y="457200"/>
            <a:ext cx="836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6412" y="468275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экзосом из кондиционной среды культуры клеток, 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белковый электрофорез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иммуноблот</a:t>
            </a:r>
            <a:endParaRPr lang="ru-RU" sz="2000" b="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17" y="1651112"/>
            <a:ext cx="814811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03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012" y="95770"/>
            <a:ext cx="7704856" cy="3852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15504" y="1097360"/>
            <a:ext cx="8428632" cy="5644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528" y="457200"/>
            <a:ext cx="836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6412" y="468275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Электронная микроскопия фракции экзосом</a:t>
            </a:r>
            <a:endParaRPr lang="ru-RU" sz="2000" b="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12" y="1283302"/>
            <a:ext cx="7851984" cy="5458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042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012" y="95770"/>
            <a:ext cx="7704856" cy="3852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15504" y="1097360"/>
            <a:ext cx="8428632" cy="5644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528" y="457200"/>
            <a:ext cx="836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6412" y="468275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ммуноцитохимический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анализ </a:t>
            </a:r>
            <a:endParaRPr lang="ru-RU" sz="2000" b="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476" y="993924"/>
            <a:ext cx="7984020" cy="566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57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-468560" y="5486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838200"/>
            <a:ext cx="8003232" cy="4895056"/>
          </a:xfrm>
          <a:solidFill>
            <a:schemeClr val="bg2">
              <a:lumMod val="50000"/>
              <a:alpha val="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этого: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разработаны праймеры для семи ключевых микроРНК для проведения в дальнейшем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RT-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ПЦР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клеток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U-87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С2 пролечены от контаминации микоплазмой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выделена тотальная РНК из клеток линии С2 и ее качество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оценено на приборе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Agilent 2100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Bioanalyzer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хорошее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012" y="95770"/>
            <a:ext cx="7704856" cy="3852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457200"/>
            <a:ext cx="7632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97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-468560" y="5486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9572" y="235471"/>
            <a:ext cx="7704856" cy="7704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827584" y="908720"/>
            <a:ext cx="8003232" cy="517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настоящей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планируется: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получить данные по экспрессии ключевых микроРНК методом  RT-ПЦР с использованием разработанных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праймеров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оптимизацию метода классификации на основе независимых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данных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классификацию клеточных линий глиобластомы U-87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6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501008"/>
            <a:ext cx="7408333" cy="15841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7576" y="548680"/>
            <a:ext cx="7239000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u="sng" dirty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endParaRPr lang="ru-RU" sz="2800" b="0" u="sng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416" y="3501008"/>
            <a:ext cx="8208912" cy="2952328"/>
          </a:xfrm>
          <a:gradFill flip="none" rotWithShape="1">
            <a:gsLst>
              <a:gs pos="100000">
                <a:schemeClr val="accent5">
                  <a:tint val="50000"/>
                  <a:satMod val="300000"/>
                </a:schemeClr>
              </a:gs>
              <a:gs pos="29000">
                <a:schemeClr val="accent5">
                  <a:tint val="37000"/>
                  <a:satMod val="300000"/>
                  <a:lumMod val="84000"/>
                </a:schemeClr>
              </a:gs>
              <a:gs pos="5000">
                <a:schemeClr val="accent5">
                  <a:tint val="15000"/>
                  <a:satMod val="350000"/>
                  <a:alpha val="78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мультиформные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глиобластомы характеризуются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чрезвычайным тканевым и клеточным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полиморфизмом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позволяет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классифицировать их по гистологическим критериям и на основании этого назначать эффективные методы лечения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5168" y="476672"/>
            <a:ext cx="8208912" cy="2952328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84000"/>
                </a:schemeClr>
              </a:gs>
              <a:gs pos="54000">
                <a:schemeClr val="accent3">
                  <a:tint val="37000"/>
                  <a:satMod val="300000"/>
                  <a:lumMod val="1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/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овременные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инструментальные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диагностики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включающие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спинномозговую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пункцию,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лучевую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диагностику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стереотаксическую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биопсию, которая подразумевает процедуру трепанации черепа,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позволяют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распознавать опухоль в начальный период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болезни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024" y="0"/>
            <a:ext cx="9036496" cy="548680"/>
          </a:xfrm>
        </p:spPr>
        <p:txBody>
          <a:bodyPr/>
          <a:lstStyle/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Диагностика и классификация глиобластом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6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007" y="739788"/>
            <a:ext cx="8541464" cy="420506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кзосомы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нано-везикулы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внутриклеточного происхождения, секретируемые различными типами клеток в норме и при патологии,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содержащие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мРНК,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микроРНК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белки, участвующие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процессах внутриклеточной сигнализации и межклеточного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экзосом варьирует в пределах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30 -100 нм 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онкологии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обнаружены особо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высокие концентрации экзосом в различных биологических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жидкостях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составе экзосом присутствуют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липиды, углеводы, белки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(мембранные, цитоплазматические, белки теплового шока и т.д.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нуклеиновые кислоты (мРНК, микроРНК,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РНК,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snc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РНК)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617" y="3958047"/>
            <a:ext cx="3707904" cy="2852937"/>
          </a:xfrm>
          <a:prstGeom prst="rect">
            <a:avLst/>
          </a:prstGeom>
        </p:spPr>
      </p:pic>
      <p:pic>
        <p:nvPicPr>
          <p:cNvPr id="6" name="Picture 5" descr="n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744" y="3981644"/>
            <a:ext cx="2593001" cy="25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07" y="3981644"/>
            <a:ext cx="2631962" cy="257808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64468" y="137840"/>
            <a:ext cx="788707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Экзосомы – новый подход в диагностике онкологических заболеваний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374" y="6449952"/>
            <a:ext cx="5677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[H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Shao et al. Protein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typing of circulating microvesicles allows real-time monitoring of glioblastoma therapy// Nature Medicine –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2012]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9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85838"/>
            <a:ext cx="8892480" cy="6771553"/>
          </a:xfrm>
          <a:prstGeom prst="rect">
            <a:avLst/>
          </a:prstGeom>
          <a:gradFill>
            <a:gsLst>
              <a:gs pos="17000">
                <a:srgbClr val="C47E00">
                  <a:lumMod val="24000"/>
                  <a:lumOff val="76000"/>
                  <a:alpha val="75000"/>
                </a:srgbClr>
              </a:gs>
              <a:gs pos="100000">
                <a:srgbClr val="FF0000">
                  <a:lumMod val="2000"/>
                  <a:lumOff val="98000"/>
                  <a:alpha val="69000"/>
                </a:srgbClr>
              </a:gs>
              <a:gs pos="100000">
                <a:srgbClr val="21D6E0">
                  <a:lumMod val="0"/>
                  <a:lumOff val="100000"/>
                  <a:alpha val="13000"/>
                </a:srgbClr>
              </a:gs>
              <a:gs pos="32000">
                <a:srgbClr val="85EBA2">
                  <a:lumMod val="86000"/>
                  <a:lumOff val="14000"/>
                </a:srgbClr>
              </a:gs>
            </a:gsLst>
            <a:lin ang="5400000" scaled="0"/>
          </a:gradFill>
          <a:ln/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6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87217" y="260648"/>
            <a:ext cx="5400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80017" y="476672"/>
            <a:ext cx="7671997" cy="123038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лассификация глиобластом, основанная на анализе микроРНК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191" y="2370935"/>
            <a:ext cx="4199809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864" y="1382216"/>
            <a:ext cx="4248472" cy="5328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979" y="1488340"/>
            <a:ext cx="2600693" cy="23368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дпись 2"/>
          <p:cNvSpPr>
            <a:spLocks noChangeArrowheads="1"/>
          </p:cNvSpPr>
          <p:nvPr/>
        </p:nvSpPr>
        <p:spPr bwMode="auto">
          <a:xfrm>
            <a:off x="1854071" y="1707055"/>
            <a:ext cx="1206508" cy="6631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высоко-вариабельные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(n=45)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1223525" y="2440440"/>
            <a:ext cx="1285744" cy="6397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связанные с выживаемостью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(n=58)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2570068" y="2413015"/>
            <a:ext cx="1187604" cy="100811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участвующие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 процессах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дифференци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нервных клеток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(n=57)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2601" y="382519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микроРНК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47200" y="4228533"/>
            <a:ext cx="397800" cy="602625"/>
          </a:xfrm>
          <a:prstGeom prst="downArrow">
            <a:avLst>
              <a:gd name="adj1" fmla="val 50000"/>
              <a:gd name="adj2" fmla="val 385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8489" y="4854662"/>
            <a:ext cx="3600400" cy="181189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олигонейральный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радиально-глиальный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нейральный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нейромезенхимальный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астроцитарный подтипы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8666" y="5205653"/>
            <a:ext cx="3767032" cy="1092296"/>
          </a:xfrm>
          <a:prstGeom prst="rect">
            <a:avLst/>
          </a:prstGeom>
          <a:gradFill>
            <a:gsLst>
              <a:gs pos="89000">
                <a:schemeClr val="accent3">
                  <a:lumMod val="5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28666" y="4042740"/>
            <a:ext cx="3767032" cy="1162913"/>
          </a:xfrm>
          <a:prstGeom prst="rect">
            <a:avLst/>
          </a:prstGeom>
          <a:gradFill>
            <a:gsLst>
              <a:gs pos="69000">
                <a:schemeClr val="accent1">
                  <a:lumMod val="75000"/>
                </a:schemeClr>
              </a:gs>
              <a:gs pos="81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8666" y="2957399"/>
            <a:ext cx="3767032" cy="1085341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328666" y="1804724"/>
            <a:ext cx="3767032" cy="1151459"/>
          </a:xfrm>
          <a:prstGeom prst="rect">
            <a:avLst/>
          </a:prstGeom>
          <a:gradFill>
            <a:gsLst>
              <a:gs pos="82000">
                <a:srgbClr val="59120B"/>
              </a:gs>
              <a:gs pos="71000">
                <a:srgbClr val="C0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328666" y="1831901"/>
            <a:ext cx="2946443" cy="112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выживаемость пациентов: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низкая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на химиотерапию:            есть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частые мутации:   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NF1, PTEN,p53, RB1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редкие мутации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FKBP9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 IDH1, PIK3R1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ключевые микроРНК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miR-21,miR-221,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miR-222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8666" y="718983"/>
            <a:ext cx="3758688" cy="1093923"/>
          </a:xfrm>
          <a:prstGeom prst="rect">
            <a:avLst/>
          </a:prstGeom>
          <a:gradFill flip="none" rotWithShape="1">
            <a:gsLst>
              <a:gs pos="88000">
                <a:schemeClr val="accent5">
                  <a:lumMod val="50000"/>
                </a:schemeClr>
              </a:gs>
              <a:gs pos="70000">
                <a:schemeClr val="accent5">
                  <a:tint val="37000"/>
                  <a:satMod val="300000"/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4095698" y="764705"/>
            <a:ext cx="4868790" cy="5910436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66" y="116632"/>
            <a:ext cx="8815334" cy="504056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Подтипы глиобластом и их связь с дифференцировкой нервных клеток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718984"/>
            <a:ext cx="2951582" cy="109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выживаемость пациентов: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средняя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на химиотерапию:            нет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частые мутации: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NF1, PTEN,p53, FKBP9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редкие мутации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RB1, IDH1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ключевые микроРНК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miR-451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5110" y="718983"/>
            <a:ext cx="803076" cy="108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ейромезенхимальный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110" y="1812906"/>
            <a:ext cx="803076" cy="113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астроцитарный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110" y="2948818"/>
            <a:ext cx="812244" cy="109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ейральный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110" y="4033934"/>
            <a:ext cx="803076" cy="116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радиально-глиальны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75110" y="5204028"/>
            <a:ext cx="803076" cy="109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олигонейральный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8666" y="2948818"/>
            <a:ext cx="2946444" cy="109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выживаемость пациентов: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низкая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на химиотерапию:            нет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частые мутации:   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NF1, PTEN, p53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редкие мутации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FKBP9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 IDH1, PIK3R1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ключевые микроРНК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miR-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124а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6366" y="4042740"/>
            <a:ext cx="2898743" cy="114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выживаемость пациентов: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средняя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на химиотерапию:            есть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частые мутации:   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EGFR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редкие мутации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p53, RB1, IDH1, PIK3R1, NF1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ключевые микроРНК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miR-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3588" y="5205653"/>
            <a:ext cx="2961521" cy="109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выживаемость пациентов: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высокая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на химиотерапию:            нет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частые мутации: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p53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IDH1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, PIK3R1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редкие мутации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EGFR,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PTEN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RB1, NF1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ключевые микроРНК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-9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6367" y="6383675"/>
            <a:ext cx="495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[</a:t>
            </a:r>
            <a:r>
              <a:rPr lang="en-US" sz="900" dirty="0"/>
              <a:t>T. M. Kim, W. Huang, R. Park, P. J. Park, M. D. Johnson. A Developmental Taxonomy of Glioblastoma Defined and Maintained by MicroRNAs// Cancer Reasearch - 2011</a:t>
            </a:r>
            <a:r>
              <a:rPr lang="en-US" sz="900" dirty="0" smtClean="0"/>
              <a:t>]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6753085" y="6361470"/>
            <a:ext cx="240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ПП – промежуточный предшественник</a:t>
            </a:r>
          </a:p>
          <a:p>
            <a:pPr algn="r"/>
            <a:r>
              <a:rPr lang="ru-RU" sz="900" dirty="0"/>
              <a:t>ВЗ – вентрикулярная </a:t>
            </a:r>
            <a:r>
              <a:rPr lang="ru-RU" sz="900" dirty="0" smtClean="0"/>
              <a:t>зона нервной трубки</a:t>
            </a:r>
            <a:endParaRPr lang="en-US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160" y="718983"/>
            <a:ext cx="49434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адпись 2"/>
          <p:cNvSpPr txBox="1">
            <a:spLocks noChangeArrowheads="1"/>
          </p:cNvSpPr>
          <p:nvPr/>
        </p:nvSpPr>
        <p:spPr bwMode="auto">
          <a:xfrm>
            <a:off x="4253455" y="1261853"/>
            <a:ext cx="1257300" cy="6896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нейроэпите-лиальная клетка ВЗ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6042169" y="1266498"/>
            <a:ext cx="1265555" cy="4800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ганглионарная пластинка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Надпись 2"/>
          <p:cNvSpPr txBox="1">
            <a:spLocks noChangeArrowheads="1"/>
          </p:cNvSpPr>
          <p:nvPr/>
        </p:nvSpPr>
        <p:spPr bwMode="auto">
          <a:xfrm>
            <a:off x="7172183" y="786586"/>
            <a:ext cx="1097915" cy="10857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Calibri"/>
                <a:ea typeface="Calibri"/>
                <a:cs typeface="Times New Roman"/>
              </a:rPr>
              <a:t>костная ткань</a:t>
            </a:r>
            <a:endParaRPr lang="en-US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Calibri"/>
                <a:ea typeface="Calibri"/>
                <a:cs typeface="Times New Roman"/>
              </a:rPr>
              <a:t>хрящевая ткань</a:t>
            </a:r>
            <a:endParaRPr lang="en-US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Calibri"/>
                <a:ea typeface="Calibri"/>
                <a:cs typeface="Times New Roman"/>
              </a:rPr>
              <a:t>мышечная ткань</a:t>
            </a:r>
            <a:endParaRPr lang="en-US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Calibri"/>
                <a:ea typeface="Calibri"/>
                <a:cs typeface="Times New Roman"/>
              </a:rPr>
              <a:t>меланоциты</a:t>
            </a:r>
            <a:endParaRPr lang="en-US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Calibri"/>
                <a:ea typeface="Calibri"/>
                <a:cs typeface="Times New Roman"/>
              </a:rPr>
              <a:t>нейроны</a:t>
            </a:r>
            <a:endParaRPr lang="en-US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Calibri"/>
                <a:ea typeface="Calibri"/>
                <a:cs typeface="Times New Roman"/>
              </a:rPr>
              <a:t>глия</a:t>
            </a:r>
            <a:endParaRPr lang="en-US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7385544" y="2380453"/>
            <a:ext cx="1265555" cy="4800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астроцит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6196148" y="2698374"/>
            <a:ext cx="1265555" cy="4800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астроцитарный ПП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7615544" y="3470912"/>
            <a:ext cx="671195" cy="2628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нейрон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6492369" y="3851367"/>
            <a:ext cx="1097280" cy="4800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нейрональный ПП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5492499" y="4328979"/>
            <a:ext cx="1174527" cy="4914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клетка радиальной </a:t>
            </a: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глии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4805159" y="4893194"/>
            <a:ext cx="974740" cy="4914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900" dirty="0">
                <a:effectLst/>
                <a:latin typeface="Calibri"/>
                <a:ea typeface="Calibri"/>
                <a:cs typeface="Times New Roman"/>
              </a:rPr>
              <a:t>клетка радиальной </a:t>
            </a:r>
            <a:r>
              <a:rPr lang="ru-RU" sz="900" dirty="0" smtClean="0">
                <a:effectLst/>
                <a:latin typeface="Calibri"/>
                <a:ea typeface="Calibri"/>
                <a:cs typeface="Times New Roman"/>
              </a:rPr>
              <a:t>глии</a:t>
            </a:r>
            <a:endParaRPr lang="en-US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3995936" y="5875040"/>
            <a:ext cx="1424940" cy="4914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900" dirty="0" smtClean="0"/>
              <a:t>нейроэпителиальная </a:t>
            </a:r>
            <a:r>
              <a:rPr lang="ru-RU" sz="900" dirty="0"/>
              <a:t>клетка ВЗ</a:t>
            </a:r>
            <a:endParaRPr lang="en-US" sz="900" dirty="0"/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5292529" y="6006485"/>
            <a:ext cx="999870" cy="4914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клетка радиальной </a:t>
            </a: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глии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6120624" y="5560489"/>
            <a:ext cx="1264920" cy="381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effectLst/>
                <a:latin typeface="Calibri"/>
                <a:ea typeface="Calibri"/>
                <a:cs typeface="Times New Roman"/>
              </a:rPr>
              <a:t>олигонейральный ПП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7642531" y="5363656"/>
            <a:ext cx="1288415" cy="304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олигодендроцит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7385544" y="6120785"/>
            <a:ext cx="671195" cy="2628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нейрон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242964"/>
            <a:ext cx="8786340" cy="425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468" y="188640"/>
            <a:ext cx="7887072" cy="1296144"/>
          </a:xfrm>
        </p:spPr>
        <p:txBody>
          <a:bodyPr anchor="t" anchorCtr="0"/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опоставление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паттернов экспрессии мРНК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предполагаемых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клеток-предшественников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 подтипов глиобластомы, выделенных в результате анализа микроРНК 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60" y="1259317"/>
            <a:ext cx="7344816" cy="42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1144" y="1556792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нейральная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стволовая клетка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410" y="1838534"/>
            <a:ext cx="259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гематопоэтическая стволовая клетка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1144" y="2115533"/>
            <a:ext cx="259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эмбриональная стволовая клетка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1144" y="2393766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астроцит культуры клеток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9086" y="2672129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астроцит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1144" y="3045148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олигодендроцит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7590" y="3317669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нейрон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65523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олиго-нейральный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164" y="3666606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радиально-глиальный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5006" y="3723763"/>
            <a:ext cx="1116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нейраль-ный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8606" y="371394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нейромезенхи-мальный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1466" y="367798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астроци-тарный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666426"/>
            <a:ext cx="752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обработки данных по мРНК 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значимого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892" y="5266316"/>
            <a:ext cx="859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T. M. Kim, W. Huang, R. Park, P. J. Park, M. D. Johnson. A Developmental Taxonomy of Glioblastoma Defined and Maintained by MicroRNAs// Cancer Reasearch - 2011</a:t>
            </a:r>
            <a:r>
              <a:rPr lang="en-US" sz="1000" dirty="0" smtClean="0"/>
              <a:t>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3185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614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Корреляция между </a:t>
            </a: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микровезикулярной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клеточной микроРНК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229200"/>
            <a:ext cx="8136904" cy="1440160"/>
          </a:xfrm>
        </p:spPr>
        <p:txBody>
          <a:bodyPr/>
          <a:lstStyle/>
          <a:p>
            <a:pPr marL="0" lvl="0" indent="0" algn="just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</a:endParaRPr>
          </a:p>
          <a:p>
            <a:pPr lvl="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для микровезикул глиобластомного происхождения показана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селективная сортировка микроРНК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76672"/>
            <a:ext cx="6120680" cy="504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2207" y="6499091"/>
            <a:ext cx="86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C.C. Li, S.A. Eaton, P.E Young, et al. </a:t>
            </a:r>
            <a:r>
              <a:rPr lang="en-US" sz="900" dirty="0" err="1"/>
              <a:t>Glioma</a:t>
            </a:r>
            <a:r>
              <a:rPr lang="en-US" sz="900" dirty="0"/>
              <a:t> microvesicles carry selectively packaged coding and non-coding RNAs which alter gene expression in recipient cells // </a:t>
            </a:r>
            <a:r>
              <a:rPr lang="en-US" sz="900" u="sng" dirty="0">
                <a:hlinkClick r:id="rId3" tooltip="RNA biology."/>
              </a:rPr>
              <a:t>RNA Biol.</a:t>
            </a:r>
            <a:r>
              <a:rPr lang="en-US" sz="900" dirty="0"/>
              <a:t> - 2013. -  Aug 1; 10(8): 1333-44 </a:t>
            </a:r>
          </a:p>
        </p:txBody>
      </p:sp>
    </p:spTree>
    <p:extLst>
      <p:ext uri="{BB962C8B-B14F-4D97-AF65-F5344CB8AC3E}">
        <p14:creationId xmlns:p14="http://schemas.microsoft.com/office/powerpoint/2010/main" xmlns="" val="66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56692"/>
            <a:ext cx="8640960" cy="601266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методов диагностики и лечения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глиобластом является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актуальной задачей в связи с распространенностью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агрессивностью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этого вида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опухоли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методы не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позволяют однозначно определить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характеристики, которые помогли бы классифицировать опухоль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надежным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подходом к классификации глиобластом является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подход, основанный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анализе микроРНК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необходима проверка и улучшение этого способа классификации на независимых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данных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для экзосом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глиобластомного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происхождения существует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селективная сортировка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микроРНК, что делает экзосомы многообещающим методом неинвазивной диагностики и классификации глиобластом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исследование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клеточной и  экзосомальной микроРНК клеточных линий глиобластомы человека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5584" y="851281"/>
            <a:ext cx="7239000" cy="12241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b="0" u="sng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656692"/>
            <a:ext cx="7239000" cy="12241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b="0" u="sng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4280" y="4941168"/>
            <a:ext cx="7906892" cy="140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000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7606" y="68869"/>
            <a:ext cx="7906892" cy="85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Font typeface="Arial" pitchFamily="34" charset="0"/>
              <a:buNone/>
            </a:pPr>
            <a:endParaRPr lang="ru-RU" sz="2000" i="1" u="sng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2616" y="267094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Аналитическое заключение</a:t>
            </a:r>
            <a:endParaRPr lang="en-US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0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2933452"/>
            <a:ext cx="8640960" cy="3672408"/>
          </a:xfrm>
          <a:prstGeom prst="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провести 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подготовку исходного 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биологического 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материала для определения уровня экспрессии ключевых микроРНК в клеточных линиях глиобластомы U-87 и 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С2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провести 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выбор методики выделения экзосом из клеточных 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линий</a:t>
            </a:r>
            <a:endParaRPr lang="en-US" sz="33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провести теоретическую проверку и доработку существующего метода классификации глиобластом на основе микроРНК на независимом наборе 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данных</a:t>
            </a:r>
            <a:endParaRPr lang="en-US" sz="33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провести классификацию глиобластомных клеточных линий</a:t>
            </a:r>
            <a:r>
              <a:rPr lang="en-US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U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-87 и С2 на основе данных по клеточной микроРНК на основе доработанного 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метода</a:t>
            </a:r>
            <a:endParaRPr lang="en-US" sz="3300" dirty="0"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5584" y="267094"/>
            <a:ext cx="3058344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u="sng" dirty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endParaRPr lang="ru-RU" sz="2800" b="0" u="sng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764704"/>
            <a:ext cx="8640960" cy="1469718"/>
          </a:xfrm>
          <a:prstGeom prst="rect">
            <a:avLst/>
          </a:prstGeom>
          <a:solidFill>
            <a:schemeClr val="bg2">
              <a:lumMod val="50000"/>
              <a:alpha val="9000"/>
            </a:schemeClr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классификацию клеточных линий глиобластомы U-87 и С2 на основе данных по клеточной микроРНК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5731" y="188640"/>
            <a:ext cx="221115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9340" y="2327176"/>
            <a:ext cx="221115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5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rmal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</TotalTime>
  <Words>969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Thermal</vt:lpstr>
      <vt:lpstr>Волна</vt:lpstr>
      <vt:lpstr>Классификация глиобластом на основе анализа данных по микроРНК на модели клеточных линий </vt:lpstr>
      <vt:lpstr>Диагностика и классификация глиобластом</vt:lpstr>
      <vt:lpstr> </vt:lpstr>
      <vt:lpstr>Слайд 4</vt:lpstr>
      <vt:lpstr>Подтипы глиобластом и их связь с дифференцировкой нервных клеток</vt:lpstr>
      <vt:lpstr>Сопоставление паттернов экспрессии мРНК предполагаемых клеток-предшественников и подтипов глиобластомы, выделенных в результате анализа микроРНК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Неинвазивная диагностика и классификация глиболастом на основе анализа экзосомальной мРНК</dc:title>
  <dc:creator>ТС</dc:creator>
  <cp:lastModifiedBy>Ant</cp:lastModifiedBy>
  <cp:revision>215</cp:revision>
  <dcterms:created xsi:type="dcterms:W3CDTF">2012-12-07T12:23:12Z</dcterms:created>
  <dcterms:modified xsi:type="dcterms:W3CDTF">2014-01-20T09:24:32Z</dcterms:modified>
</cp:coreProperties>
</file>