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4" r:id="rId3"/>
    <p:sldId id="285" r:id="rId4"/>
    <p:sldId id="286" r:id="rId5"/>
    <p:sldId id="257" r:id="rId6"/>
    <p:sldId id="262" r:id="rId7"/>
    <p:sldId id="263" r:id="rId8"/>
    <p:sldId id="274" r:id="rId9"/>
    <p:sldId id="287" r:id="rId10"/>
    <p:sldId id="264" r:id="rId11"/>
    <p:sldId id="265" r:id="rId12"/>
    <p:sldId id="281" r:id="rId13"/>
    <p:sldId id="278" r:id="rId14"/>
    <p:sldId id="275" r:id="rId15"/>
    <p:sldId id="276" r:id="rId16"/>
    <p:sldId id="277" r:id="rId17"/>
    <p:sldId id="283" r:id="rId18"/>
    <p:sldId id="269" r:id="rId19"/>
    <p:sldId id="271" r:id="rId20"/>
    <p:sldId id="279" r:id="rId21"/>
    <p:sldId id="280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CC33"/>
    <a:srgbClr val="00FF00"/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5627" autoAdjust="0"/>
  </p:normalViewPr>
  <p:slideViewPr>
    <p:cSldViewPr>
      <p:cViewPr varScale="1">
        <p:scale>
          <a:sx n="84" d="100"/>
          <a:sy n="84" d="100"/>
        </p:scale>
        <p:origin x="-23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90F09-0C53-48CB-93ED-7EB58BB9F071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10AF1-97D4-4C50-B0AC-E822D869A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38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Уважаемая комиссия,</a:t>
            </a:r>
          </a:p>
          <a:p>
            <a:r>
              <a:rPr lang="ru-RU" dirty="0" smtClean="0"/>
              <a:t>Разрешите представить доклад по результатам дипломной работы, которая выполнялась в </a:t>
            </a:r>
            <a:r>
              <a:rPr lang="ru-RU" dirty="0" err="1" smtClean="0"/>
              <a:t>ИЦиГ</a:t>
            </a:r>
            <a:r>
              <a:rPr lang="ru-RU" dirty="0" smtClean="0"/>
              <a:t> СО РАН и посвящена Компьютерному и экспериментальному анализу </a:t>
            </a:r>
            <a:r>
              <a:rPr lang="ru-RU" dirty="0" err="1" smtClean="0"/>
              <a:t>иммуногенных</a:t>
            </a:r>
            <a:r>
              <a:rPr lang="ru-RU" dirty="0" smtClean="0"/>
              <a:t> свойств  вителлина и </a:t>
            </a:r>
            <a:r>
              <a:rPr lang="ru-RU" dirty="0" err="1" smtClean="0"/>
              <a:t>катепсина</a:t>
            </a:r>
            <a:r>
              <a:rPr lang="ru-RU" dirty="0" smtClean="0"/>
              <a:t> F O. </a:t>
            </a:r>
            <a:r>
              <a:rPr lang="ru-RU" dirty="0" err="1" smtClean="0"/>
              <a:t>felineus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49263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/>
              <a:t>Пример</a:t>
            </a:r>
            <a:r>
              <a:rPr lang="ru-RU" baseline="0" dirty="0" smtClean="0"/>
              <a:t> предсказания последовательностей </a:t>
            </a:r>
            <a:r>
              <a:rPr lang="ru-RU" baseline="0" dirty="0" err="1" smtClean="0"/>
              <a:t>В-клеточных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эпитопов</a:t>
            </a:r>
            <a:r>
              <a:rPr lang="ru-RU" baseline="0" dirty="0" smtClean="0"/>
              <a:t> программой </a:t>
            </a:r>
            <a:r>
              <a:rPr lang="en-US" baseline="0" dirty="0" err="1" smtClean="0"/>
              <a:t>BepiPred</a:t>
            </a:r>
            <a:r>
              <a:rPr lang="en-US" baseline="0" dirty="0" smtClean="0"/>
              <a:t>. </a:t>
            </a:r>
            <a:r>
              <a:rPr lang="ru-RU" baseline="0" dirty="0" smtClean="0"/>
              <a:t>Программа проводит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распознавание пептидов с высоким сродством к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клеточным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эпитопам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449263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Предсказание активности  по последовательности осуществляется методом нейронной сети.</a:t>
            </a:r>
            <a:r>
              <a:rPr lang="ru-RU" baseline="0" dirty="0" smtClean="0"/>
              <a:t> На вход программы подавалась аминокислотная последовательность белка. Использовались параметры, заданные по умолчанию. В последовательностях красным цветом указаны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пептиды, обладающие высоким сродством к В – клеточным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эпитопам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В таблице так же приведены доли позиций, формирующих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эпитопы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0" dirty="0" smtClean="0"/>
              <a:t>Для последовательности вителлина доля последовательностей </a:t>
            </a:r>
            <a:r>
              <a:rPr lang="en-US" b="0" dirty="0" smtClean="0"/>
              <a:t>B-</a:t>
            </a:r>
            <a:r>
              <a:rPr lang="ru-RU" b="0" dirty="0" smtClean="0"/>
              <a:t>клеточных </a:t>
            </a:r>
            <a:r>
              <a:rPr lang="ru-RU" b="0" dirty="0" err="1" smtClean="0"/>
              <a:t>эпитопов</a:t>
            </a:r>
            <a:r>
              <a:rPr lang="ru-RU" b="0" dirty="0" smtClean="0"/>
              <a:t> выше.</a:t>
            </a:r>
          </a:p>
          <a:p>
            <a:pPr marL="0" marR="0" lvl="0" indent="0" algn="l" defTabSz="449263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предсказания </a:t>
            </a:r>
            <a:r>
              <a:rPr lang="ru-RU" dirty="0" err="1" smtClean="0"/>
              <a:t>эпитопов</a:t>
            </a:r>
            <a:r>
              <a:rPr lang="ru-RU" dirty="0" smtClean="0"/>
              <a:t> на основе трехмерной структуры белка </a:t>
            </a:r>
            <a:r>
              <a:rPr lang="ru-RU" baseline="0" dirty="0" smtClean="0"/>
              <a:t>необходимо было построить ее модель. Реконструкция модели современными методами оказалась возможной только для </a:t>
            </a:r>
            <a:r>
              <a:rPr lang="ru-RU" baseline="0" dirty="0" err="1" smtClean="0"/>
              <a:t>катепсина</a:t>
            </a:r>
            <a:r>
              <a:rPr lang="ru-RU" baseline="0" dirty="0" smtClean="0"/>
              <a:t> </a:t>
            </a:r>
            <a:r>
              <a:rPr lang="en-US" baseline="0" dirty="0" smtClean="0"/>
              <a:t>F c</a:t>
            </a:r>
            <a:r>
              <a:rPr lang="ru-RU" baseline="0" dirty="0" smtClean="0"/>
              <a:t> помощью программы </a:t>
            </a:r>
            <a:r>
              <a:rPr lang="en-US" baseline="0" dirty="0" err="1" smtClean="0"/>
              <a:t>swiss</a:t>
            </a:r>
            <a:r>
              <a:rPr lang="en-US" baseline="0" dirty="0" smtClean="0"/>
              <a:t>-model</a:t>
            </a:r>
            <a:r>
              <a:rPr lang="ru-RU" baseline="0" dirty="0" smtClean="0"/>
              <a:t>. Были получены две модели.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Для дальнейшего анализа выбор был сделан в пользу </a:t>
            </a:r>
            <a:r>
              <a:rPr lang="ru-RU" b="0" u="sng" dirty="0" smtClean="0">
                <a:latin typeface="Times New Roman" pitchFamily="18" charset="0"/>
                <a:cs typeface="Times New Roman" pitchFamily="18" charset="0"/>
              </a:rPr>
              <a:t>модели 2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: абсолютное значение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веса модели 2 превышает 3, покрытие последовательности составляет 91,1 %, в качестве шаблона выступает </a:t>
            </a:r>
            <a:r>
              <a:rPr lang="ru-RU" b="0" kern="50" dirty="0" err="1" smtClean="0">
                <a:latin typeface="Times New Roman" pitchFamily="18" charset="0"/>
                <a:ea typeface="Lucida Sans Unicode"/>
                <a:cs typeface="Times New Roman" pitchFamily="18" charset="0"/>
              </a:rPr>
              <a:t>прокатепсин</a:t>
            </a:r>
            <a:r>
              <a:rPr lang="ru-RU" b="0" kern="50" dirty="0" smtClean="0">
                <a:latin typeface="Times New Roman" pitchFamily="18" charset="0"/>
                <a:ea typeface="Lucida Sans Unicode"/>
                <a:cs typeface="Times New Roman" pitchFamily="18" charset="0"/>
              </a:rPr>
              <a:t> </a:t>
            </a:r>
            <a:r>
              <a:rPr lang="en-US" b="0" kern="50" dirty="0" smtClean="0">
                <a:latin typeface="Times New Roman" pitchFamily="18" charset="0"/>
                <a:ea typeface="Lucida Sans Unicode"/>
                <a:cs typeface="Times New Roman" pitchFamily="18" charset="0"/>
              </a:rPr>
              <a:t>L1 </a:t>
            </a:r>
            <a:r>
              <a:rPr lang="en-US" b="0" i="1" kern="50" dirty="0" err="1" smtClean="0">
                <a:latin typeface="Times New Roman" pitchFamily="18" charset="0"/>
                <a:ea typeface="Lucida Sans Unicode"/>
                <a:cs typeface="Times New Roman" pitchFamily="18" charset="0"/>
              </a:rPr>
              <a:t>Fasciola</a:t>
            </a:r>
            <a:r>
              <a:rPr lang="en-US" b="0" i="1" kern="50" dirty="0" smtClean="0">
                <a:latin typeface="Times New Roman" pitchFamily="18" charset="0"/>
                <a:ea typeface="Lucida Sans Unicode"/>
                <a:cs typeface="Times New Roman" pitchFamily="18" charset="0"/>
              </a:rPr>
              <a:t> Hepatica</a:t>
            </a:r>
            <a:r>
              <a:rPr lang="ru-RU" b="0" i="1" kern="50" dirty="0" smtClean="0">
                <a:latin typeface="Times New Roman" pitchFamily="18" charset="0"/>
                <a:ea typeface="Lucida Sans Unicode"/>
                <a:cs typeface="Times New Roman" pitchFamily="18" charset="0"/>
              </a:rPr>
              <a:t> </a:t>
            </a:r>
            <a:r>
              <a:rPr lang="ru-RU" b="0" kern="50" dirty="0" smtClean="0">
                <a:latin typeface="Times New Roman" pitchFamily="18" charset="0"/>
                <a:ea typeface="Lucida Sans Unicode"/>
                <a:cs typeface="Times New Roman" pitchFamily="18" charset="0"/>
              </a:rPr>
              <a:t>класса </a:t>
            </a:r>
            <a:r>
              <a:rPr lang="en-US" b="0" kern="50" dirty="0" err="1" smtClean="0">
                <a:latin typeface="Times New Roman" pitchFamily="18" charset="0"/>
                <a:ea typeface="Lucida Sans Unicode"/>
                <a:cs typeface="Times New Roman" pitchFamily="18" charset="0"/>
              </a:rPr>
              <a:t>Trematod</a:t>
            </a:r>
            <a:r>
              <a:rPr lang="ru-RU" b="0" kern="50" dirty="0" smtClean="0">
                <a:latin typeface="Times New Roman" pitchFamily="18" charset="0"/>
                <a:ea typeface="Lucida Sans Unicode"/>
                <a:cs typeface="Times New Roman" pitchFamily="18" charset="0"/>
              </a:rPr>
              <a:t>а</a:t>
            </a:r>
            <a:r>
              <a:rPr lang="ru-RU" b="0" i="1" kern="50" dirty="0" smtClean="0">
                <a:latin typeface="Times New Roman" pitchFamily="18" charset="0"/>
                <a:ea typeface="Lucida Sans Unicode"/>
                <a:cs typeface="Times New Roman" pitchFamily="18" charset="0"/>
              </a:rPr>
              <a:t>. </a:t>
            </a:r>
            <a:r>
              <a:rPr lang="en-US" b="0" i="1" kern="50" dirty="0" smtClean="0">
                <a:latin typeface="Times New Roman" pitchFamily="18" charset="0"/>
                <a:ea typeface="Lucida Sans Unicode"/>
                <a:cs typeface="Times New Roman" pitchFamily="18" charset="0"/>
              </a:rPr>
              <a:t>Z-</a:t>
            </a:r>
            <a:r>
              <a:rPr lang="ru-RU" b="0" i="1" kern="50" dirty="0" smtClean="0">
                <a:latin typeface="Times New Roman" pitchFamily="18" charset="0"/>
                <a:ea typeface="Lucida Sans Unicode"/>
                <a:cs typeface="Times New Roman" pitchFamily="18" charset="0"/>
              </a:rPr>
              <a:t>вес</a:t>
            </a:r>
            <a:r>
              <a:rPr lang="ru-RU" b="0" i="1" kern="50" baseline="0" dirty="0" smtClean="0">
                <a:latin typeface="Times New Roman" pitchFamily="18" charset="0"/>
                <a:ea typeface="Lucida Sans Unicode"/>
                <a:cs typeface="Times New Roman" pitchFamily="18" charset="0"/>
              </a:rPr>
              <a:t> показывает, насколько параметры модели отклоняются от средних значений, полученных при реконструкции  структур негомологичных белков и выражается в  числе стандартных отклонений. </a:t>
            </a:r>
            <a:endParaRPr lang="ru-RU" b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биоинформатического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анализа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антигенных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свойств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катепсина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вителлина приведены в таблица. Для вителлина доля позиций как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В-клеточных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так и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CTL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эпитопов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выше чем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катепсина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Отметим, что в последовательности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катепсина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обнаружен сайт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гликозилирования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(позиция 222) который может препятствовать распознаванию антителами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эпитопа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расположенного вблизи этого сайта (позиции 210-220). Кроме того показатель общей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антигенности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белка вителлин выше, чем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катепсина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Все это позволяет сделать вывод, что  вителлин обладает более высокими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антигенными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свойствами.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Однако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отсутствие трехмерной модели и нерегулярная вторичная структура затрудняют его более  детальный анализ.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получения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рекомбинантных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белков вителлина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катепсина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использовали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прокариотическую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систему экспрессии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coli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выбрали вектор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на основе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pGSD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Вектор для клонирования получали путем гидролиза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плазмиды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рестриктазами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Bgl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Hind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Эти же сайты были введены в структуру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праймеров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амплификации.  В ходе амплификации с использованием соответствующих пар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праймеров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были получены фрагменты, соответствующие длинам генов. После обработки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ПЦР-фрагментов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ДНК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соответсвующими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рестриктазами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очистки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гель-электрофорезом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последующей пассивной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элюцией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ставили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лигазную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сшивку.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Лигазные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смеси трансформировали в штамм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DH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Выросшие на селективной среде колонии трансформантов анализировали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ПЦР-скринингом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отбирали клоны, несущие кодирующие последовательности генов.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Секвенирование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плазмид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нескольких положительных клонов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рестрикционный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анализ подтвердили наличие вставок в нужной рамке трансляции и отсутствие нуклеотидных замен.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получения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рекомбинантных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белков полученными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плазмидами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трансформировали штамм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pLysS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Индукцию биосинтеза белков проводили при помощи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IPTG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5 часов при 30</a:t>
            </a:r>
            <a:r>
              <a:rPr lang="ru-R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С, а анализировали электрофорезом в присутствии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меркаптоэтанола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Леммли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 данной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электрофореграмме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увидеть появление полос, соответствующих теоретически рассчитанным массам белков (дорожки 1 и 3).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Полученная после индукции биомасса была разрушена при помощи ультразвукового генератора с последующим центрифугированием.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Центрифугирование позволяет фракционировать белки на растворимую,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супернатант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(с/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и нерастворимую форму, тельца включения (т.в.). Как видно из представленных данных,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рекомбинантный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белок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катепсин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находится в нерастворимой форме,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рекомбинантный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белок вителлин находится в обеих формах примерно в одинаковом количестве.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757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исследования взаимодействия связывания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рекомбинантных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белков с панелью сывороток больных описторхозом и контрольных сывороток был проведен их иммуноферментный анализ в ЗАО «Медико-биологический союз». Для сравнения был проведен такой же  анализ для антигена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описторхиса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производства ЗАО "Вектор-Бест". Панель включала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четыре сыворотки крови пациентов, больных описторхозом, и 4 контрольных сыворотки. Измерялась оптическая плотность раствора после взаимодействия. Средние значения оптической плотности, определенные для сывороток больных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контрольных,а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также их отношение приведены  в таблице для исследованных антигенов при разной степени разведения.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таблицы видно, что 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редние значения оптических плотностей смесей антигена производства ЗАО "Вектор-Бест" и полученных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рекомбинантных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белков с сыворотками больных близки и составляют величины, близкие к 1 (для белка вителлин при разведении 1:16000 это значение оказывается выше и составляет 1.7). Однако средние значения ОП для взаимодействий антигена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описторхиса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исследованных белков с контрольными сыворотками отличаются на порядок: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рекомбинантных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белков значения находятся в пределах 0.4 – 0.8, для антигенов в 10 раз меньше. В результате отношение средних значений ОП для сывороток пациентов и контрольных для антигена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описторхиса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составляет 26.8, а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рекомбинантных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белков ~2. Можно предположить, что эти данные отражают наличие в препаратах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рекомбинантных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белков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примесных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белков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coli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которые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связываются с антителами сыворотки человека, повышая значения оптической плотности.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 не менее, отношение средних значений ОП для сывороток пациентов и контрольных превышает 1. Интересно, что при увеличении разведения вителлина, значения плотностей пропорционально уменьшается и отношение среднего значения для сывороток больных к среднему значению для контрольных сывороток (~2) сохраняется. Данные результаты на качественном уровне демонстрируют, что между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рекомбинантными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белками и антителами пациентов, больных описторхозом есть специфические взаимодействия.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более точного определения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антигенной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активности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катепсина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вителлина в дальнейшем потребуется дополнительная работа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повышению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повышения качества используемых антигенов.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Выводы:</a:t>
            </a:r>
          </a:p>
          <a:p>
            <a:pPr lvl="0" algn="just"/>
            <a:r>
              <a:rPr lang="ru-RU" sz="1200" b="0" dirty="0" smtClean="0"/>
              <a:t>1. На основании анализа литературы, касающейся </a:t>
            </a:r>
            <a:r>
              <a:rPr lang="ru-RU" sz="1200" b="0" dirty="0" err="1" smtClean="0"/>
              <a:t>протеома</a:t>
            </a:r>
            <a:r>
              <a:rPr lang="ru-RU" sz="1200" b="0" dirty="0" smtClean="0"/>
              <a:t> трематод семейства </a:t>
            </a:r>
            <a:r>
              <a:rPr lang="en-US" sz="1200" b="0" dirty="0" err="1" smtClean="0"/>
              <a:t>Opisthorchiidae</a:t>
            </a:r>
            <a:r>
              <a:rPr lang="ru-RU" sz="1200" b="0" dirty="0" smtClean="0"/>
              <a:t>, для компьютерного и экспериментального исследования были выбраны белки </a:t>
            </a:r>
            <a:r>
              <a:rPr lang="ru-RU" sz="1200" b="0" dirty="0" err="1" smtClean="0"/>
              <a:t>катепсин</a:t>
            </a:r>
            <a:r>
              <a:rPr lang="ru-RU" sz="1200" b="0" dirty="0" smtClean="0"/>
              <a:t>  </a:t>
            </a:r>
            <a:r>
              <a:rPr lang="en-US" sz="1200" b="0" dirty="0" smtClean="0"/>
              <a:t>F</a:t>
            </a:r>
            <a:r>
              <a:rPr lang="ru-RU" sz="1200" b="0" dirty="0" smtClean="0"/>
              <a:t> и вителлин </a:t>
            </a:r>
            <a:r>
              <a:rPr lang="en-US" sz="1200" b="0" i="1" dirty="0" smtClean="0"/>
              <a:t>O</a:t>
            </a:r>
            <a:r>
              <a:rPr lang="ru-RU" sz="1200" b="0" i="1" dirty="0" smtClean="0"/>
              <a:t>. </a:t>
            </a:r>
            <a:r>
              <a:rPr lang="en-US" sz="1200" b="0" i="1" dirty="0" err="1" smtClean="0"/>
              <a:t>felineus</a:t>
            </a:r>
            <a:endParaRPr lang="ru-RU" sz="1200" b="0" dirty="0" smtClean="0"/>
          </a:p>
          <a:p>
            <a:pPr lvl="0" algn="just"/>
            <a:r>
              <a:rPr lang="ru-RU" sz="1200" b="0" dirty="0" smtClean="0"/>
              <a:t>2. Проведена структурно-функциональная аннотация и предсказаны </a:t>
            </a:r>
            <a:r>
              <a:rPr lang="ru-RU" sz="1200" b="0" dirty="0" err="1" smtClean="0"/>
              <a:t>антигенные</a:t>
            </a:r>
            <a:r>
              <a:rPr lang="ru-RU" sz="1200" b="0" dirty="0" smtClean="0"/>
              <a:t> свойства белков </a:t>
            </a:r>
            <a:r>
              <a:rPr lang="en-US" sz="1200" b="0" i="1" dirty="0" smtClean="0"/>
              <a:t>O</a:t>
            </a:r>
            <a:r>
              <a:rPr lang="ru-RU" sz="1200" b="0" i="1" dirty="0" smtClean="0"/>
              <a:t>.</a:t>
            </a:r>
            <a:r>
              <a:rPr lang="en-US" sz="1200" b="0" i="1" dirty="0" err="1" smtClean="0"/>
              <a:t>felineus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катепсина</a:t>
            </a:r>
            <a:r>
              <a:rPr lang="ru-RU" sz="1200" b="0" dirty="0" smtClean="0"/>
              <a:t> </a:t>
            </a:r>
            <a:r>
              <a:rPr lang="en-US" sz="1200" b="0" dirty="0" smtClean="0"/>
              <a:t>F</a:t>
            </a:r>
            <a:r>
              <a:rPr lang="ru-RU" sz="1200" b="0" dirty="0" smtClean="0"/>
              <a:t> и вителлина методами </a:t>
            </a:r>
            <a:r>
              <a:rPr lang="ru-RU" sz="1200" b="0" dirty="0" err="1" smtClean="0"/>
              <a:t>биоинформатики</a:t>
            </a:r>
            <a:endParaRPr lang="ru-RU" sz="1200" b="0" dirty="0" smtClean="0"/>
          </a:p>
          <a:p>
            <a:pPr lvl="0" algn="just"/>
            <a:r>
              <a:rPr lang="ru-RU" sz="1200" b="0" dirty="0" smtClean="0"/>
              <a:t>3. Согласно </a:t>
            </a:r>
            <a:r>
              <a:rPr lang="ru-RU" sz="1200" b="0" dirty="0" err="1" smtClean="0"/>
              <a:t>биоинформатическому</a:t>
            </a:r>
            <a:r>
              <a:rPr lang="ru-RU" sz="1200" b="0" dirty="0" smtClean="0"/>
              <a:t> анализу белок вителлин обладает более высокими </a:t>
            </a:r>
            <a:r>
              <a:rPr lang="ru-RU" sz="1200" b="0" dirty="0" err="1" smtClean="0"/>
              <a:t>антигенными</a:t>
            </a:r>
            <a:r>
              <a:rPr lang="ru-RU" sz="1200" b="0" dirty="0" smtClean="0"/>
              <a:t> свойствами по отношению к </a:t>
            </a:r>
            <a:r>
              <a:rPr lang="ru-RU" sz="1200" b="0" dirty="0" err="1" smtClean="0"/>
              <a:t>катепсину</a:t>
            </a:r>
            <a:r>
              <a:rPr lang="ru-RU" sz="1200" b="0" dirty="0" smtClean="0"/>
              <a:t> </a:t>
            </a:r>
            <a:r>
              <a:rPr lang="en-US" sz="1200" b="0" dirty="0" smtClean="0"/>
              <a:t>F</a:t>
            </a:r>
            <a:r>
              <a:rPr lang="ru-RU" sz="1200" b="0" dirty="0" smtClean="0"/>
              <a:t>, но отсутствие трехмерной модели и нерегулярная вторичная структура затрудняют более детальный анализ его структуры</a:t>
            </a:r>
          </a:p>
          <a:p>
            <a:pPr lvl="0" algn="just"/>
            <a:r>
              <a:rPr lang="ru-RU" sz="1200" b="0" dirty="0" smtClean="0"/>
              <a:t>4. Проведено молекулярное клонирование целевых генов в составе </a:t>
            </a:r>
            <a:r>
              <a:rPr lang="ru-RU" sz="1200" b="0" dirty="0" err="1" smtClean="0"/>
              <a:t>экспрессирующего</a:t>
            </a:r>
            <a:r>
              <a:rPr lang="ru-RU" sz="1200" b="0" dirty="0" smtClean="0"/>
              <a:t> вектора </a:t>
            </a:r>
            <a:r>
              <a:rPr lang="en-US" sz="1200" b="0" dirty="0" err="1" smtClean="0"/>
              <a:t>pHis</a:t>
            </a:r>
            <a:r>
              <a:rPr lang="ru-RU" sz="1200" b="0" dirty="0" smtClean="0"/>
              <a:t>6, получены штаммы-продуценты </a:t>
            </a:r>
            <a:r>
              <a:rPr lang="ru-RU" sz="1200" b="0" dirty="0" err="1" smtClean="0"/>
              <a:t>рекомбинантых</a:t>
            </a:r>
            <a:r>
              <a:rPr lang="ru-RU" sz="1200" b="0" dirty="0" smtClean="0"/>
              <a:t> белков вителлина и </a:t>
            </a:r>
            <a:r>
              <a:rPr lang="ru-RU" sz="1200" b="0" dirty="0" err="1" smtClean="0"/>
              <a:t>катепсина</a:t>
            </a:r>
            <a:r>
              <a:rPr lang="ru-RU" sz="1200" b="0" dirty="0" smtClean="0"/>
              <a:t> </a:t>
            </a:r>
            <a:r>
              <a:rPr lang="en-US" sz="1200" b="0" dirty="0" smtClean="0"/>
              <a:t>F</a:t>
            </a:r>
            <a:r>
              <a:rPr lang="ru-RU" sz="1200" b="0" dirty="0" smtClean="0"/>
              <a:t> и определена растворимость этих белков</a:t>
            </a:r>
          </a:p>
          <a:p>
            <a:pPr lvl="0" algn="just"/>
            <a:r>
              <a:rPr lang="ru-RU" sz="1200" b="0" dirty="0" smtClean="0"/>
              <a:t>5. Проведены предварительные исследования взаимодействия </a:t>
            </a:r>
            <a:r>
              <a:rPr lang="ru-RU" sz="1200" b="0" dirty="0" err="1" smtClean="0"/>
              <a:t>рекомбинантных</a:t>
            </a:r>
            <a:r>
              <a:rPr lang="ru-RU" sz="1200" b="0" dirty="0" smtClean="0"/>
              <a:t> антигенов с панелью сывороток пациентов, страдающих описторхозом. Полученные данные указывают на необходимость дальнейших исследований по тестированию </a:t>
            </a:r>
            <a:r>
              <a:rPr lang="ru-RU" sz="1200" b="0" dirty="0" err="1" smtClean="0"/>
              <a:t>антигенных</a:t>
            </a:r>
            <a:r>
              <a:rPr lang="ru-RU" sz="1200" b="0" dirty="0" smtClean="0"/>
              <a:t> свойств вителлина и </a:t>
            </a:r>
            <a:r>
              <a:rPr lang="ru-RU" sz="1200" b="0" dirty="0" err="1" smtClean="0"/>
              <a:t>катепсина</a:t>
            </a:r>
            <a:r>
              <a:rPr lang="ru-RU" sz="1200" b="0" dirty="0" smtClean="0"/>
              <a:t> </a:t>
            </a:r>
            <a:r>
              <a:rPr lang="en-US" sz="1200" b="0" dirty="0" smtClean="0"/>
              <a:t>F</a:t>
            </a:r>
            <a:endParaRPr lang="ru-RU" sz="1200" b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77A18C-9A1D-4B5B-998A-E8C6ED18A905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Высокий уровень заболеваемости людей описторхозом, вызываемым трематодами семейства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Opisthorchiidae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является важной социальной проблемой населения стран Азии и Восточной Европы. В Российской Федерации основные очаги описторхоза расположены преимущественно на территориях бассейнов рек Оби, Иртыша, Волги, Камы, Днепра.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dirty="0" smtClean="0">
                <a:latin typeface="Arial" charset="0"/>
                <a:ea typeface="Lucida Sans Unicode" charset="0"/>
                <a:cs typeface="Lucida Sans Unicode" charset="0"/>
              </a:rPr>
              <a:t>Наиболее высокая зараженность населения</a:t>
            </a:r>
            <a:r>
              <a:rPr lang="en-US" sz="12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200" dirty="0" err="1" smtClean="0">
                <a:latin typeface="Arial" charset="0"/>
                <a:ea typeface="Lucida Sans Unicode" charset="0"/>
                <a:cs typeface="Lucida Sans Unicode" charset="0"/>
              </a:rPr>
              <a:t>Opisthorchis</a:t>
            </a:r>
            <a:r>
              <a:rPr lang="en-US" sz="12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200" dirty="0" err="1" smtClean="0">
                <a:latin typeface="Arial" charset="0"/>
                <a:ea typeface="Lucida Sans Unicode" charset="0"/>
                <a:cs typeface="Lucida Sans Unicode" charset="0"/>
              </a:rPr>
              <a:t>felineus</a:t>
            </a:r>
            <a:r>
              <a:rPr lang="en-US" sz="12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ru-RU" sz="1200" dirty="0" smtClean="0">
                <a:latin typeface="Arial" charset="0"/>
                <a:ea typeface="Lucida Sans Unicode" charset="0"/>
                <a:cs typeface="Lucida Sans Unicode" charset="0"/>
              </a:rPr>
              <a:t>в Сибири. </a:t>
            </a:r>
            <a:endParaRPr lang="ru-RU" sz="2000" dirty="0" smtClean="0"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fld id="{7B4FAE3F-216A-4629-BE84-94261D0271E3}" type="slidenum">
              <a:rPr lang="ru-RU" sz="1400">
                <a:solidFill>
                  <a:srgbClr val="000000"/>
                </a:solidFill>
                <a:ea typeface="+mn-ea" charset="0"/>
                <a:cs typeface="+mn-ea" charset="0"/>
              </a:rPr>
              <a:pPr>
                <a:lnSpc>
                  <a:spcPct val="100000"/>
                </a:lnSpc>
                <a:defRPr/>
              </a:pPr>
              <a:t>2</a:t>
            </a:fld>
            <a:endParaRPr lang="ru-RU" sz="1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37ADF6-B0EE-455A-B257-27CA9F2A9F4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Российской Федерации описторхоз, вызываемый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Opisthorchis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felineus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стоит среди паразитарных болезней на втором месте по количеству зараженных людей после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нематодозов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Заражение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описторхидами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оказывает существенное влияние на здоровье людей, так как печеночные паразиты вызывают такие серьёзные заболевания, как холангит, холецистит,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дискинезию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желчных протоков, панкреатит, цирроз печени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холангиокарциному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(рак желчных протоков). Международное агентство по исследованию рака признало паразитов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Opisthorchis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viverrini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и </a:t>
            </a:r>
            <a:r>
              <a:rPr lang="en-US" sz="1200" dirty="0" err="1" smtClean="0">
                <a:latin typeface="Arial" charset="0"/>
                <a:ea typeface="Lucida Sans Unicode" charset="0"/>
                <a:cs typeface="Lucida Sans Unicode" charset="0"/>
              </a:rPr>
              <a:t>Clonorchis</a:t>
            </a:r>
            <a:r>
              <a:rPr lang="en-US" sz="12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200" dirty="0" err="1" smtClean="0">
                <a:latin typeface="Arial" charset="0"/>
                <a:ea typeface="Lucida Sans Unicode" charset="0"/>
                <a:cs typeface="Lucida Sans Unicode" charset="0"/>
              </a:rPr>
              <a:t>sinensis</a:t>
            </a:r>
            <a:r>
              <a:rPr lang="en-US" sz="120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канцерогенами первой группы.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Lucida Sans Unicode" charset="0"/>
              </a:rPr>
              <a:t>В</a:t>
            </a:r>
            <a:r>
              <a:rPr lang="ru-RU" sz="1200" baseline="0" dirty="0" smtClean="0">
                <a:latin typeface="Arial" charset="0"/>
                <a:ea typeface="Lucida Sans Unicode" charset="0"/>
                <a:cs typeface="Lucida Sans Unicode" charset="0"/>
              </a:rPr>
              <a:t> нашем институте </a:t>
            </a:r>
            <a:r>
              <a:rPr lang="ru-RU" sz="1200" dirty="0" smtClean="0">
                <a:latin typeface="Arial" charset="0"/>
                <a:ea typeface="Lucida Sans Unicode" charset="0"/>
                <a:cs typeface="Lucida Sans Unicode" charset="0"/>
              </a:rPr>
              <a:t>также</a:t>
            </a:r>
            <a:r>
              <a:rPr lang="ru-RU" sz="1200" baseline="0" dirty="0" smtClean="0">
                <a:latin typeface="Arial" charset="0"/>
                <a:ea typeface="Lucida Sans Unicode" charset="0"/>
                <a:cs typeface="Lucida Sans Unicode" charset="0"/>
              </a:rPr>
              <a:t> ведется исследование </a:t>
            </a:r>
            <a:r>
              <a:rPr lang="ru-RU" sz="1200" dirty="0" smtClean="0">
                <a:latin typeface="Arial" charset="0"/>
                <a:ea typeface="Lucida Sans Unicode" charset="0"/>
                <a:cs typeface="Lucida Sans Unicode" charset="0"/>
              </a:rPr>
              <a:t>канцерогенных свойств </a:t>
            </a:r>
            <a:r>
              <a:rPr lang="en-US" sz="1200" dirty="0" smtClean="0">
                <a:latin typeface="Arial" charset="0"/>
                <a:ea typeface="Lucida Sans Unicode" charset="0"/>
                <a:cs typeface="Lucida Sans Unicode" charset="0"/>
              </a:rPr>
              <a:t>Of</a:t>
            </a:r>
            <a:r>
              <a:rPr lang="ru-RU" sz="1200" baseline="0" dirty="0" smtClean="0">
                <a:latin typeface="Arial" charset="0"/>
                <a:ea typeface="Lucida Sans Unicode" charset="0"/>
                <a:cs typeface="Lucida Sans Unicode" charset="0"/>
              </a:rPr>
              <a:t>.</a:t>
            </a:r>
            <a:r>
              <a:rPr lang="en-US" sz="1200" baseline="0" dirty="0" smtClean="0">
                <a:latin typeface="Arial" charset="0"/>
                <a:ea typeface="Lucida Sans Unicode" charset="0"/>
                <a:cs typeface="Lucida Sans Unicode" charset="0"/>
              </a:rPr>
              <a:t> </a:t>
            </a:r>
            <a:endParaRPr lang="ru-RU" sz="2000" dirty="0" smtClean="0"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fld id="{21834947-1345-48A7-9D0C-7BB2DC67A3EB}" type="slidenum">
              <a:rPr lang="ru-RU" sz="1400">
                <a:solidFill>
                  <a:srgbClr val="000000"/>
                </a:solidFill>
                <a:ea typeface="+mn-ea" charset="0"/>
                <a:cs typeface="+mn-ea" charset="0"/>
              </a:rPr>
              <a:pPr>
                <a:lnSpc>
                  <a:spcPct val="100000"/>
                </a:lnSpc>
                <a:defRPr/>
              </a:pPr>
              <a:t>3</a:t>
            </a:fld>
            <a:endParaRPr lang="ru-RU" sz="1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борьбы с описторхозом необходимо совершенствование диагностики, профилактики и лечения этого заболевания. Признанным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достоверным методом диагностики является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обнаружение яиц трематод в фекалиях или желчи, однако</a:t>
            </a:r>
            <a:r>
              <a:rPr lang="ru-RU" sz="1200" b="0" u="none" dirty="0" smtClean="0"/>
              <a:t> отрицательный результат такой диагностики не</a:t>
            </a:r>
            <a:r>
              <a:rPr lang="ru-RU" sz="1200" b="0" u="none" baseline="0" dirty="0" smtClean="0"/>
              <a:t> </a:t>
            </a:r>
            <a:r>
              <a:rPr lang="ru-RU" sz="1200" b="0" u="none" dirty="0" smtClean="0"/>
              <a:t>свидетельствует об отсутствии инвазии. </a:t>
            </a:r>
            <a:r>
              <a:rPr lang="ru-RU" sz="1200" b="0" u="none" baseline="0" dirty="0" smtClean="0"/>
              <a:t> И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ммунодиагностика основана 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обнаружении антител к паразитам в крови и 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лишена этого недостатка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ее проведения использовались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антигенные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препараты, полученные из органов и тканей гельминтов. Перспективным направлением для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этого метода считается использование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рекомбинантных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белков и их смесей в качестве антигенов. Это может повысить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специфичность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твительность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тест-систем.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числу антигенов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Opisthorchiidae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вызывающих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сильный гуморальный иммунный ответ у человека относятся мажорные белки вителлин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катепсин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связи с этим, целью настоящей работы является исследование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антигенных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функциональных свойств мажорных белков вителлина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катепсина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felineus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достижения цели необходимо было решить следующие задачи: 	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Провести структурно-функциональную аннотацию и предсказание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антигенных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свойств двух мажорных белков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felineus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катепсина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вителлина - методами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биоинформатики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Клонировать последовательности, кодирующие эти гены, получить продуценты соответствующих белков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прокариотической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системе экспрессии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получить препараты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рекомбинантных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белков.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Исследовать взаимодействие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рекомбинантных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белков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катепсина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вителлина с панелью сывороток пациентов, страдающих описторхозом.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Анализ литературы продемонстрировал актуальность использования вителлина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катепсина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трематод семейства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Opisthorchiidae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качестве кандидатов для использования в иммунодиагностике описторхоза. Они обнаруживаются </a:t>
            </a:r>
            <a:r>
              <a:rPr lang="x-none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продукт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</a:t>
            </a:r>
            <a:r>
              <a:rPr lang="x-none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метаболизма и экстракт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</a:t>
            </a:r>
            <a:r>
              <a:rPr lang="x-none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паразита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являются их м</a:t>
            </a:r>
            <a:r>
              <a:rPr lang="x-none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ажорными компонентами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x-none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катепсины F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x-none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экскреторно-секреторных продуктов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x-none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вителлин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x-none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компоненто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x-none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яиц паразита. </a:t>
            </a:r>
            <a:endParaRPr lang="ru-RU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вителлина известно, что он  является предшественником желточных белков, синтезируется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желточниках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паразита, у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Hepatica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является мажорным антигеном и составляет 6-7% от общего числа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белков взрослого паразита и не имеет 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гомологов с белками человека.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катепсина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известно ,что  он составляет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значительную фракцию активно транскрибируемых генов, является секретируемым ферментом. Основная функция заключается в гидролизе белков хозяина. Может принимать участие в процессах метастазирования при развитии рака.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того, чтобы </a:t>
            </a:r>
            <a:r>
              <a:rPr lang="ru-RU" sz="1200" dirty="0" smtClean="0">
                <a:solidFill>
                  <a:srgbClr val="000000"/>
                </a:solidFill>
              </a:rPr>
              <a:t>исследовать </a:t>
            </a:r>
            <a:r>
              <a:rPr lang="ru-RU" sz="1200" dirty="0" err="1" smtClean="0">
                <a:solidFill>
                  <a:srgbClr val="000000"/>
                </a:solidFill>
              </a:rPr>
              <a:t>антигенные</a:t>
            </a:r>
            <a:r>
              <a:rPr lang="ru-RU" sz="1200" dirty="0" smtClean="0">
                <a:solidFill>
                  <a:srgbClr val="000000"/>
                </a:solidFill>
              </a:rPr>
              <a:t> и функциональные свойства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</a:rPr>
              <a:t>катепсина</a:t>
            </a:r>
            <a:r>
              <a:rPr lang="ru-RU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F</a:t>
            </a:r>
            <a:r>
              <a:rPr lang="ru-RU" sz="1200" dirty="0" smtClean="0">
                <a:solidFill>
                  <a:srgbClr val="000000"/>
                </a:solidFill>
              </a:rPr>
              <a:t> и вителлина была предложена схема </a:t>
            </a:r>
            <a:r>
              <a:rPr lang="ru-RU" sz="1200" dirty="0" err="1" smtClean="0">
                <a:solidFill>
                  <a:srgbClr val="000000"/>
                </a:solidFill>
              </a:rPr>
              <a:t>компьютерно-экспериментального</a:t>
            </a:r>
            <a:r>
              <a:rPr lang="ru-RU" sz="1200" dirty="0" smtClean="0">
                <a:solidFill>
                  <a:srgbClr val="000000"/>
                </a:solidFill>
              </a:rPr>
              <a:t> подхода.</a:t>
            </a:r>
            <a:r>
              <a:rPr lang="ru-RU" sz="1200" baseline="0" dirty="0" smtClean="0">
                <a:solidFill>
                  <a:srgbClr val="000000"/>
                </a:solidFill>
              </a:rPr>
              <a:t> </a:t>
            </a:r>
            <a:r>
              <a:rPr lang="ru-RU" sz="1200" dirty="0" smtClean="0">
                <a:solidFill>
                  <a:srgbClr val="000000"/>
                </a:solidFill>
              </a:rPr>
              <a:t>Он включает </a:t>
            </a:r>
            <a:r>
              <a:rPr lang="ru-RU" baseline="0" dirty="0" err="1" smtClean="0"/>
              <a:t>биоинформатический</a:t>
            </a:r>
            <a:r>
              <a:rPr lang="ru-RU" baseline="0" dirty="0" smtClean="0"/>
              <a:t> анализ (показан бежевыми блоками): изучение доменной организации, построение третичной структуры по гомологии, исследование </a:t>
            </a:r>
            <a:r>
              <a:rPr lang="ru-RU" baseline="0" dirty="0" err="1" smtClean="0"/>
              <a:t>антигенных</a:t>
            </a:r>
            <a:r>
              <a:rPr lang="ru-RU" baseline="0" dirty="0" smtClean="0"/>
              <a:t> свойств, предсказание сайтов посттрансляционной модификации. Экспериментальная часть включает: клонирование последовательностей генов, экспрессия в </a:t>
            </a:r>
            <a:r>
              <a:rPr lang="ru-RU" baseline="0" dirty="0" err="1" smtClean="0"/>
              <a:t>прокариотической</a:t>
            </a:r>
            <a:r>
              <a:rPr lang="ru-RU" baseline="0" dirty="0" smtClean="0"/>
              <a:t> системе </a:t>
            </a:r>
            <a:r>
              <a:rPr lang="en-US" baseline="0" dirty="0" err="1" smtClean="0"/>
              <a:t>E.coli</a:t>
            </a:r>
            <a:r>
              <a:rPr lang="en-US" baseline="0" dirty="0" smtClean="0"/>
              <a:t> </a:t>
            </a:r>
            <a:r>
              <a:rPr lang="ru-RU" baseline="0" dirty="0" smtClean="0"/>
              <a:t>и исследование взаимодействия с панелью сывороток пациентов, больных описторхозом.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изучения структурно-функциональной организации белков </a:t>
            </a:r>
            <a:r>
              <a:rPr lang="ru-RU" dirty="0" smtClean="0"/>
              <a:t>проведено сравнение с гомологичными белками других плоских червей и определены функциональные домены с помощью базы данных </a:t>
            </a:r>
            <a:r>
              <a:rPr lang="en-US" dirty="0" smtClean="0"/>
              <a:t>Conserved</a:t>
            </a:r>
            <a:r>
              <a:rPr lang="en-US" baseline="0" dirty="0" smtClean="0"/>
              <a:t> Domain Database.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последовательности вителлина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идентифицирован небольшой фрагмент (позиции 105-170), соответствующий домену TES -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белок синтеза оболочки яйца трематод. Анализ предсказанной вторичной структуры показал,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что доля его регулярной вторичной структуры составляет менее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5%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Вителлин, вероятно, не является глобулярным белком, что делает затруднительным качественное предсказание его третичной структуры.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последовательности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катепсина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N-конце идентифицирован домен ингибитора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пропептида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катепсина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(позиции 20-80), а на С-конце - домен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цистеиновой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пептидазы семейства C1A (позиции 106-318).  Наличие консервативных доменов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позволяет реконструировать модель третичной структуры с высокой точностью.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200" b="0" dirty="0" smtClean="0">
                <a:cs typeface="Times New Roman" pitchFamily="18" charset="0"/>
              </a:rPr>
              <a:t>Для структурно-функциональной аннотации и предсказания </a:t>
            </a:r>
            <a:r>
              <a:rPr lang="ru-RU" sz="1200" b="0" dirty="0" err="1" smtClean="0">
                <a:cs typeface="Times New Roman" pitchFamily="18" charset="0"/>
              </a:rPr>
              <a:t>антигенных</a:t>
            </a:r>
            <a:r>
              <a:rPr lang="ru-RU" sz="1200" b="0" dirty="0" smtClean="0">
                <a:cs typeface="Times New Roman" pitchFamily="18" charset="0"/>
              </a:rPr>
              <a:t> свойств  белков использовались следующие</a:t>
            </a:r>
            <a:r>
              <a:rPr lang="ru-RU" sz="1200" b="0" baseline="0" dirty="0" smtClean="0">
                <a:cs typeface="Times New Roman" pitchFamily="18" charset="0"/>
              </a:rPr>
              <a:t> программы.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200" b="0" baseline="0" dirty="0" smtClean="0">
                <a:cs typeface="Times New Roman" pitchFamily="18" charset="0"/>
              </a:rPr>
              <a:t>Для анализа структуры белка: </a:t>
            </a:r>
            <a:r>
              <a:rPr lang="en-US" sz="1400" b="0" dirty="0" err="1" smtClean="0"/>
              <a:t>SignalP</a:t>
            </a:r>
            <a:r>
              <a:rPr lang="ru-RU" sz="1400" b="0" dirty="0" smtClean="0"/>
              <a:t>,</a:t>
            </a:r>
            <a:r>
              <a:rPr lang="en-US" sz="1400" b="0" dirty="0" smtClean="0"/>
              <a:t>CDD,SWISS-MODEL</a:t>
            </a:r>
            <a:r>
              <a:rPr lang="ru-RU" sz="1400" b="0" dirty="0" smtClean="0"/>
              <a:t>;</a:t>
            </a:r>
            <a:r>
              <a:rPr lang="ru-RU" sz="1400" b="0" baseline="0" dirty="0" smtClean="0"/>
              <a:t> для предсказания </a:t>
            </a:r>
            <a:r>
              <a:rPr lang="ru-RU" sz="1400" b="0" baseline="0" dirty="0" err="1" smtClean="0"/>
              <a:t>анитигенных</a:t>
            </a:r>
            <a:r>
              <a:rPr lang="ru-RU" sz="1400" b="0" baseline="0" dirty="0" smtClean="0"/>
              <a:t> свойств:</a:t>
            </a:r>
            <a:endParaRPr lang="ru-RU" sz="1200" b="0" dirty="0" smtClean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400" b="0" dirty="0" err="1" smtClean="0"/>
              <a:t>BepiPred,CTL-epitope-finder,Discotope</a:t>
            </a:r>
            <a:r>
              <a:rPr lang="en-US" sz="1400" b="0" dirty="0" smtClean="0"/>
              <a:t>,</a:t>
            </a:r>
            <a:r>
              <a:rPr lang="en-US" sz="1400" b="0" baseline="0" dirty="0" smtClean="0"/>
              <a:t> </a:t>
            </a:r>
            <a:r>
              <a:rPr lang="en-US" sz="1400" b="0" dirty="0" smtClean="0"/>
              <a:t>Scratch Protein Predictor</a:t>
            </a:r>
            <a:r>
              <a:rPr lang="ru-RU" sz="1400" b="0" dirty="0" smtClean="0"/>
              <a:t>,</a:t>
            </a:r>
            <a:r>
              <a:rPr lang="ru-RU" sz="1400" b="0" baseline="0" dirty="0" smtClean="0"/>
              <a:t> для поиска сайтов посттрансляционной модификации:</a:t>
            </a:r>
            <a:r>
              <a:rPr lang="en-US" sz="1400" b="0" dirty="0" err="1" smtClean="0"/>
              <a:t>NetNGlyc</a:t>
            </a:r>
            <a:r>
              <a:rPr lang="ru-RU" sz="1200" b="0" dirty="0" smtClean="0">
                <a:cs typeface="Times New Roman" pitchFamily="18" charset="0"/>
              </a:rPr>
              <a:t>, </a:t>
            </a:r>
            <a:r>
              <a:rPr lang="en-US" sz="1200" b="0" dirty="0" err="1" smtClean="0">
                <a:cs typeface="Times New Roman" pitchFamily="18" charset="0"/>
              </a:rPr>
              <a:t>NetPhos</a:t>
            </a:r>
            <a:r>
              <a:rPr lang="en-US" sz="1200" b="0" dirty="0" smtClean="0">
                <a:cs typeface="Times New Roman" pitchFamily="18" charset="0"/>
              </a:rPr>
              <a:t>.</a:t>
            </a:r>
            <a:r>
              <a:rPr lang="ru-RU" sz="1200" b="0" dirty="0" smtClean="0"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10AF1-97D4-4C50-B0AC-E822D869A5E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447F-AB93-421B-A0F5-C2E78F296D2B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95EB-9EE7-46D4-AD04-DC8DF0CA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76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447F-AB93-421B-A0F5-C2E78F296D2B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95EB-9EE7-46D4-AD04-DC8DF0CA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607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447F-AB93-421B-A0F5-C2E78F296D2B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95EB-9EE7-46D4-AD04-DC8DF0CA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77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447F-AB93-421B-A0F5-C2E78F296D2B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95EB-9EE7-46D4-AD04-DC8DF0CA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68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447F-AB93-421B-A0F5-C2E78F296D2B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95EB-9EE7-46D4-AD04-DC8DF0CA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6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447F-AB93-421B-A0F5-C2E78F296D2B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95EB-9EE7-46D4-AD04-DC8DF0CA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582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447F-AB93-421B-A0F5-C2E78F296D2B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95EB-9EE7-46D4-AD04-DC8DF0CA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94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447F-AB93-421B-A0F5-C2E78F296D2B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95EB-9EE7-46D4-AD04-DC8DF0CA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01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447F-AB93-421B-A0F5-C2E78F296D2B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95EB-9EE7-46D4-AD04-DC8DF0CA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25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447F-AB93-421B-A0F5-C2E78F296D2B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95EB-9EE7-46D4-AD04-DC8DF0CA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91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447F-AB93-421B-A0F5-C2E78F296D2B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95EB-9EE7-46D4-AD04-DC8DF0CA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1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49000">
              <a:schemeClr val="tx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5447F-AB93-421B-A0F5-C2E78F296D2B}" type="datetimeFigureOut">
              <a:rPr lang="ru-RU" smtClean="0"/>
              <a:pPr/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795EB-9EE7-46D4-AD04-DC8DF0CA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79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effectLst/>
              </a:rPr>
              <a:t>Компьютерный и экспериментальный анализ </a:t>
            </a:r>
            <a:r>
              <a:rPr lang="ru-RU" sz="3200" b="1" dirty="0" err="1" smtClean="0">
                <a:effectLst/>
              </a:rPr>
              <a:t>иммуногенных</a:t>
            </a:r>
            <a:r>
              <a:rPr lang="ru-RU" sz="3200" b="1" dirty="0" smtClean="0">
                <a:effectLst/>
              </a:rPr>
              <a:t> свойств  вителлина и </a:t>
            </a:r>
            <a:r>
              <a:rPr lang="ru-RU" sz="3200" b="1" dirty="0" err="1" smtClean="0">
                <a:effectLst/>
              </a:rPr>
              <a:t>катепсина</a:t>
            </a:r>
            <a:r>
              <a:rPr lang="ru-RU" sz="3200" b="1" dirty="0" smtClean="0">
                <a:effectLst/>
              </a:rPr>
              <a:t> </a:t>
            </a:r>
            <a:r>
              <a:rPr lang="en-US" sz="3200" b="1" dirty="0" smtClean="0"/>
              <a:t>F</a:t>
            </a:r>
            <a:r>
              <a:rPr lang="ru-RU" sz="3200" b="1" dirty="0" smtClean="0">
                <a:effectLst/>
              </a:rPr>
              <a:t> </a:t>
            </a:r>
            <a:r>
              <a:rPr lang="ru-RU" sz="3200" b="1" i="1" dirty="0" smtClean="0">
                <a:effectLst/>
              </a:rPr>
              <a:t>O. </a:t>
            </a:r>
            <a:r>
              <a:rPr lang="ru-RU" sz="3200" b="1" i="1" dirty="0" err="1" smtClean="0">
                <a:effectLst/>
              </a:rPr>
              <a:t>felineus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8496944" cy="2376264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ru-RU" sz="2900" b="1" dirty="0" smtClean="0">
                <a:solidFill>
                  <a:schemeClr val="tx1"/>
                </a:solidFill>
              </a:rPr>
              <a:t>Носова Александра Андреевна, группа 7412</a:t>
            </a:r>
            <a:r>
              <a:rPr lang="en-US" sz="2900" b="1" dirty="0" smtClean="0">
                <a:solidFill>
                  <a:schemeClr val="tx1"/>
                </a:solidFill>
              </a:rPr>
              <a:t>,</a:t>
            </a:r>
            <a:r>
              <a:rPr lang="ru-RU" sz="2900" b="1" dirty="0" smtClean="0">
                <a:solidFill>
                  <a:schemeClr val="tx1"/>
                </a:solidFill>
              </a:rPr>
              <a:t> ФЕН НГУ</a:t>
            </a:r>
          </a:p>
          <a:p>
            <a:r>
              <a:rPr lang="ru-RU" sz="2900" b="1" dirty="0" smtClean="0">
                <a:solidFill>
                  <a:schemeClr val="tx1"/>
                </a:solidFill>
              </a:rPr>
              <a:t>Кафедра информационной биологии</a:t>
            </a:r>
          </a:p>
          <a:p>
            <a:endParaRPr lang="ru-RU" sz="29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600" b="1" dirty="0" smtClean="0">
                <a:solidFill>
                  <a:schemeClr val="tx1"/>
                </a:solidFill>
              </a:rPr>
              <a:t>Руководители: д.б.н. </a:t>
            </a:r>
            <a:r>
              <a:rPr lang="ru-RU" sz="2600" b="1" dirty="0" err="1" smtClean="0">
                <a:solidFill>
                  <a:schemeClr val="tx1"/>
                </a:solidFill>
              </a:rPr>
              <a:t>Татьков</a:t>
            </a:r>
            <a:r>
              <a:rPr lang="ru-RU" sz="2600" b="1" dirty="0" smtClean="0">
                <a:solidFill>
                  <a:schemeClr val="tx1"/>
                </a:solidFill>
              </a:rPr>
              <a:t> С.И.,</a:t>
            </a:r>
          </a:p>
          <a:p>
            <a:pPr algn="r"/>
            <a:r>
              <a:rPr lang="ru-RU" sz="2600" b="1" dirty="0">
                <a:solidFill>
                  <a:schemeClr val="tx1"/>
                </a:solidFill>
              </a:rPr>
              <a:t>к</a:t>
            </a:r>
            <a:r>
              <a:rPr lang="ru-RU" sz="2600" b="1" dirty="0" smtClean="0">
                <a:solidFill>
                  <a:schemeClr val="tx1"/>
                </a:solidFill>
              </a:rPr>
              <a:t>.б.н. </a:t>
            </a:r>
            <a:r>
              <a:rPr lang="ru-RU" sz="2600" b="1" dirty="0" err="1" smtClean="0">
                <a:solidFill>
                  <a:schemeClr val="tx1"/>
                </a:solidFill>
              </a:rPr>
              <a:t>Афонников</a:t>
            </a:r>
            <a:r>
              <a:rPr lang="ru-RU" sz="2600" b="1" dirty="0" smtClean="0">
                <a:solidFill>
                  <a:schemeClr val="tx1"/>
                </a:solidFill>
              </a:rPr>
              <a:t> Д.А.</a:t>
            </a:r>
          </a:p>
          <a:p>
            <a:pPr algn="r"/>
            <a:endParaRPr lang="ru-RU" sz="24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700" b="1" dirty="0" smtClean="0">
                <a:solidFill>
                  <a:schemeClr val="tx1"/>
                </a:solidFill>
              </a:rPr>
              <a:t>Работа выполнена в лаборатории молекулярной и клеточной биологии </a:t>
            </a:r>
            <a:r>
              <a:rPr lang="ru-RU" sz="2700" b="1" dirty="0" err="1" smtClean="0">
                <a:solidFill>
                  <a:schemeClr val="tx1"/>
                </a:solidFill>
              </a:rPr>
              <a:t>ИЦиГ</a:t>
            </a:r>
            <a:r>
              <a:rPr lang="ru-RU" sz="2700" b="1" dirty="0" smtClean="0">
                <a:solidFill>
                  <a:schemeClr val="tx1"/>
                </a:solidFill>
              </a:rPr>
              <a:t> СО РАН</a:t>
            </a:r>
          </a:p>
          <a:p>
            <a:pPr algn="r"/>
            <a:endParaRPr lang="ru-RU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5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37361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 предсказания последовательностей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 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клеточных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эпитопов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программой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BepiPred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6904060"/>
              </p:ext>
            </p:extLst>
          </p:nvPr>
        </p:nvGraphicFramePr>
        <p:xfrm>
          <a:off x="395536" y="980728"/>
          <a:ext cx="8568952" cy="4894285"/>
        </p:xfrm>
        <a:graphic>
          <a:graphicData uri="http://schemas.openxmlformats.org/drawingml/2006/table">
            <a:tbl>
              <a:tblPr/>
              <a:tblGrid>
                <a:gridCol w="2160240"/>
                <a:gridCol w="3096344"/>
                <a:gridCol w="3312368"/>
              </a:tblGrid>
              <a:tr h="3454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Вителлин (246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ак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)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Катепсин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F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(32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6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ак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)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5934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B-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клеточные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эпитопы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MKLVAILLVVLLPAVLGDGYY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GPRSRGH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GRFYRGAYGDHTGRQTAASEYDLRGRL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SQRGES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SYSGDW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DTHAREDDKDF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YE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IGGRYAVYGK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AADDTD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YGLNA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YLKAKGKF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YGHGNEEQG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SKFEQFTKFRR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GGGHDSYGK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KKHYNDYDTYGQM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KKYGNRDVS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SKFEMYGKLKAKGKFDAYGKSDVASEFDKY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GKYGQSGSSK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DYADRDVYGKLSGYGKYKSYGKLSGYG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SQDDYSKHG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RHADYDELGY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MRLFVCCV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А</a:t>
                      </a:r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VTTIWSAF</a:t>
                      </a:r>
                      <a:r>
                        <a:rPr lang="en-US" sz="1600" b="1" u="none" kern="1200" dirty="0" smtClean="0"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ARTTRFEL</a:t>
                      </a:r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DNARALYEEFKVKYKK</a:t>
                      </a:r>
                      <a:r>
                        <a:rPr lang="en-US" sz="1600" b="1" u="none" kern="1200" dirty="0" smtClean="0"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TYSNDDD</a:t>
                      </a:r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ELRFRIFKDNLLRAKRLQAMEQ</a:t>
                      </a:r>
                      <a:r>
                        <a:rPr lang="en-US" sz="1600" b="1" u="none" kern="1200" dirty="0" smtClean="0"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GTAQY</a:t>
                      </a:r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GVTQFSDLTSEEFKTRYLRMRFDGPIVSEDLTPQ</a:t>
                      </a:r>
                      <a:r>
                        <a:rPr lang="en-US" sz="1600" b="1" u="none" kern="1200" dirty="0" smtClean="0"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EDVTVDDDKFD</a:t>
                      </a:r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WRDHGAVGPVL</a:t>
                      </a:r>
                      <a:r>
                        <a:rPr lang="en-US" sz="1600" b="1" u="none" kern="1200" dirty="0" smtClean="0"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DQGDC</a:t>
                      </a:r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GSCWAFSVIGNVEGQWF</a:t>
                      </a:r>
                      <a:r>
                        <a:rPr lang="en-US" sz="1600" b="1" u="none" kern="1200" dirty="0" smtClean="0"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RKTGKLLS</a:t>
                      </a:r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LSEQRLIDCDHL</a:t>
                      </a:r>
                      <a:r>
                        <a:rPr lang="en-US" sz="1600" b="1" u="none" kern="1200" dirty="0" smtClean="0"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DEGCDGG</a:t>
                      </a:r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YPPQTYGEIGKMGGL</a:t>
                      </a:r>
                      <a:r>
                        <a:rPr lang="en-US" sz="1600" b="1" u="none" kern="1200" dirty="0" smtClean="0"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EARSDYP</a:t>
                      </a:r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XTGADGA</a:t>
                      </a:r>
                      <a:r>
                        <a:rPr lang="en-US" sz="1600" b="1" u="none" kern="1200" dirty="0" smtClean="0"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CYMEKAKAVA</a:t>
                      </a:r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YVNGSXQLPCNE</a:t>
                      </a:r>
                      <a:r>
                        <a:rPr lang="en-US" sz="1600" b="1" u="none" kern="1200" dirty="0" smtClean="0"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EI</a:t>
                      </a:r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QATKLKEIGPLSFALNADTLQLYKAGIMH</a:t>
                      </a:r>
                      <a:r>
                        <a:rPr lang="en-US" sz="1600" b="1" u="none" kern="1200" dirty="0" smtClean="0"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PRSAD</a:t>
                      </a:r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PAGVNHAVFAVGA</a:t>
                      </a:r>
                      <a:r>
                        <a:rPr lang="en-US" sz="1600" b="1" u="none" kern="1200" dirty="0" smtClean="0"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GVEH</a:t>
                      </a:r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GIPYWTVKNSWGEFFGEQGYFRIARG</a:t>
                      </a:r>
                      <a:r>
                        <a:rPr lang="en-US" sz="1600" b="1" u="none" kern="1200" dirty="0" smtClean="0"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DGTCG</a:t>
                      </a:r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INRVVSTAIIK</a:t>
                      </a:r>
                      <a:endParaRPr lang="ru-RU" sz="1600" u="none" kern="1200" dirty="0" smtClean="0"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43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позиций, формирующих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эпитопы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30,9 %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26%</a:t>
                      </a:r>
                    </a:p>
                  </a:txBody>
                  <a:tcPr marL="90000" marR="90000" marT="51336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59492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последовательности вителлина доля последовательностей </a:t>
            </a:r>
            <a:r>
              <a:rPr lang="en-US" b="1" dirty="0" smtClean="0"/>
              <a:t>B-</a:t>
            </a:r>
            <a:r>
              <a:rPr lang="ru-RU" b="1" dirty="0" smtClean="0"/>
              <a:t>клеточных </a:t>
            </a:r>
            <a:r>
              <a:rPr lang="ru-RU" b="1" dirty="0" err="1" smtClean="0"/>
              <a:t>эпитопов</a:t>
            </a:r>
            <a:r>
              <a:rPr lang="ru-RU" b="1" dirty="0" smtClean="0"/>
              <a:t> выше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604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Трехмерные структуры </a:t>
            </a:r>
            <a:r>
              <a:rPr lang="ru-RU" sz="3100" b="1" dirty="0" err="1" smtClean="0"/>
              <a:t>катепсина</a:t>
            </a:r>
            <a:r>
              <a:rPr lang="ru-RU" sz="3100" b="1" dirty="0" smtClean="0"/>
              <a:t> </a:t>
            </a:r>
            <a:r>
              <a:rPr lang="en-US" sz="3100" b="1" dirty="0" smtClean="0"/>
              <a:t>F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6365637"/>
              </p:ext>
            </p:extLst>
          </p:nvPr>
        </p:nvGraphicFramePr>
        <p:xfrm>
          <a:off x="755576" y="548681"/>
          <a:ext cx="7344816" cy="4937760"/>
        </p:xfrm>
        <a:graphic>
          <a:graphicData uri="http://schemas.openxmlformats.org/drawingml/2006/table">
            <a:tbl>
              <a:tblPr/>
              <a:tblGrid>
                <a:gridCol w="2448017"/>
                <a:gridCol w="2448017"/>
                <a:gridCol w="2448782"/>
              </a:tblGrid>
              <a:tr h="3859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Модель 1</a:t>
                      </a:r>
                      <a:endParaRPr lang="ru-RU" sz="1800" b="1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>
                          <a:latin typeface="Times New Roman"/>
                          <a:ea typeface="Lucida Sans Unicode"/>
                          <a:cs typeface="Times New Roman"/>
                        </a:rPr>
                        <a:t>Модель 2</a:t>
                      </a:r>
                      <a:endParaRPr lang="ru-RU" sz="1800" b="1" kern="5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14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Структура</a:t>
                      </a:r>
                      <a:endParaRPr lang="ru-RU" sz="1800" b="1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kern="50" dirty="0" smtClean="0">
                        <a:latin typeface="Times New Roman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kern="50" dirty="0" smtClean="0">
                        <a:latin typeface="Times New Roman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kern="50" dirty="0" smtClean="0">
                        <a:latin typeface="Times New Roman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kern="5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18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Покрытие </a:t>
                      </a:r>
                      <a:endParaRPr lang="ru-RU" sz="1800" b="1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115-326</a:t>
                      </a:r>
                      <a:endParaRPr lang="ru-RU" sz="1800" b="1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29-326</a:t>
                      </a:r>
                      <a:endParaRPr lang="ru-RU" sz="1800" b="1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18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Уровень гомологии</a:t>
                      </a:r>
                      <a:endParaRPr lang="ru-RU" sz="1800" b="1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46,26%</a:t>
                      </a:r>
                      <a:endParaRPr lang="ru-RU" sz="1800" b="1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34,97%</a:t>
                      </a:r>
                      <a:endParaRPr lang="ru-RU" sz="1800" b="1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18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Blast </a:t>
                      </a:r>
                      <a:r>
                        <a:rPr lang="en-US" sz="1800" b="1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E-value</a:t>
                      </a:r>
                      <a:endParaRPr lang="ru-RU" sz="1800" b="1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0,00</a:t>
                      </a:r>
                      <a:r>
                        <a:rPr lang="en-US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e</a:t>
                      </a:r>
                      <a:r>
                        <a:rPr lang="ru-RU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-1</a:t>
                      </a:r>
                      <a:endParaRPr lang="ru-RU" sz="1800" b="1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0,00е-1</a:t>
                      </a:r>
                      <a:endParaRPr lang="ru-RU" sz="1800" b="1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21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Z-</a:t>
                      </a:r>
                      <a:r>
                        <a:rPr lang="ru-RU" sz="1800" b="1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вес</a:t>
                      </a:r>
                      <a:r>
                        <a:rPr lang="en-US" sz="1800" b="1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 </a:t>
                      </a:r>
                      <a:r>
                        <a:rPr lang="ru-RU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структурной модели</a:t>
                      </a:r>
                      <a:endParaRPr lang="ru-RU" sz="1800" b="1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-1,44</a:t>
                      </a:r>
                      <a:endParaRPr lang="ru-RU" sz="1800" b="1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FF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-3,16</a:t>
                      </a:r>
                      <a:endParaRPr lang="ru-RU" sz="1800" b="1" kern="50" dirty="0">
                        <a:solidFill>
                          <a:srgbClr val="FF0000"/>
                        </a:solidFill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21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Название молекулы шаблона</a:t>
                      </a:r>
                      <a:endParaRPr lang="ru-RU" sz="1800" b="1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 err="1">
                          <a:latin typeface="Times New Roman"/>
                          <a:ea typeface="Lucida Sans Unicode"/>
                          <a:cs typeface="Times New Roman"/>
                        </a:rPr>
                        <a:t>Катепсин</a:t>
                      </a:r>
                      <a:r>
                        <a:rPr lang="ru-RU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 </a:t>
                      </a:r>
                      <a:r>
                        <a:rPr lang="en-US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F </a:t>
                      </a:r>
                      <a:r>
                        <a:rPr lang="ru-RU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человека</a:t>
                      </a:r>
                      <a:endParaRPr lang="ru-RU" sz="1800" b="1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 err="1">
                          <a:latin typeface="Times New Roman"/>
                          <a:ea typeface="Lucida Sans Unicode"/>
                          <a:cs typeface="Times New Roman"/>
                        </a:rPr>
                        <a:t>Прокатепсин</a:t>
                      </a:r>
                      <a:r>
                        <a:rPr lang="ru-RU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 </a:t>
                      </a:r>
                      <a:r>
                        <a:rPr lang="en-US" sz="1800" b="1" kern="50" dirty="0">
                          <a:latin typeface="Times New Roman"/>
                          <a:ea typeface="Lucida Sans Unicode"/>
                          <a:cs typeface="Times New Roman"/>
                        </a:rPr>
                        <a:t>L1 </a:t>
                      </a:r>
                      <a:r>
                        <a:rPr lang="en-US" sz="1800" b="1" i="1" kern="50" dirty="0" err="1">
                          <a:latin typeface="Times New Roman"/>
                          <a:ea typeface="Lucida Sans Unicode"/>
                          <a:cs typeface="Times New Roman"/>
                        </a:rPr>
                        <a:t>Fasciola</a:t>
                      </a:r>
                      <a:r>
                        <a:rPr lang="en-US" sz="1800" b="1" i="1" kern="50" dirty="0">
                          <a:latin typeface="Times New Roman"/>
                          <a:ea typeface="Lucida Sans Unicode"/>
                          <a:cs typeface="Times New Roman"/>
                        </a:rPr>
                        <a:t> </a:t>
                      </a:r>
                      <a:r>
                        <a:rPr lang="en-US" sz="1800" b="1" i="1" kern="50" dirty="0" smtClean="0">
                          <a:latin typeface="Times New Roman"/>
                          <a:ea typeface="Lucida Sans Unicode"/>
                          <a:cs typeface="Times New Roman"/>
                        </a:rPr>
                        <a:t>hepatica</a:t>
                      </a:r>
                      <a:endParaRPr lang="ru-RU" sz="1800" b="1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4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052736"/>
            <a:ext cx="1512168" cy="1512168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2338" y="1124744"/>
            <a:ext cx="1584176" cy="1440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44522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дальнейшего анализа выбор был сделан в пользу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модели 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абсолютное значение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веса модели 2 превышает 3, покрытие последовательности составляет 91,1 %, в качестве шаблона выступает </a:t>
            </a:r>
            <a:r>
              <a:rPr lang="ru-RU" b="1" kern="50" dirty="0" err="1" smtClean="0">
                <a:latin typeface="Times New Roman" pitchFamily="18" charset="0"/>
                <a:ea typeface="Lucida Sans Unicode"/>
                <a:cs typeface="Times New Roman" pitchFamily="18" charset="0"/>
              </a:rPr>
              <a:t>прокатепсин</a:t>
            </a:r>
            <a:r>
              <a:rPr lang="ru-RU" b="1" kern="50" dirty="0" smtClean="0">
                <a:latin typeface="Times New Roman" pitchFamily="18" charset="0"/>
                <a:ea typeface="Lucida Sans Unicode"/>
                <a:cs typeface="Times New Roman" pitchFamily="18" charset="0"/>
              </a:rPr>
              <a:t> </a:t>
            </a:r>
            <a:r>
              <a:rPr lang="en-US" b="1" kern="50" dirty="0">
                <a:latin typeface="Times New Roman" pitchFamily="18" charset="0"/>
                <a:ea typeface="Lucida Sans Unicode"/>
                <a:cs typeface="Times New Roman" pitchFamily="18" charset="0"/>
              </a:rPr>
              <a:t>L1 </a:t>
            </a:r>
            <a:r>
              <a:rPr lang="en-US" b="1" i="1" kern="50" dirty="0" err="1">
                <a:latin typeface="Times New Roman" pitchFamily="18" charset="0"/>
                <a:ea typeface="Lucida Sans Unicode"/>
                <a:cs typeface="Times New Roman" pitchFamily="18" charset="0"/>
              </a:rPr>
              <a:t>Fasciola</a:t>
            </a:r>
            <a:r>
              <a:rPr lang="en-US" b="1" i="1" kern="50" dirty="0">
                <a:latin typeface="Times New Roman" pitchFamily="18" charset="0"/>
                <a:ea typeface="Lucida Sans Unicode"/>
                <a:cs typeface="Times New Roman" pitchFamily="18" charset="0"/>
              </a:rPr>
              <a:t> </a:t>
            </a:r>
            <a:r>
              <a:rPr lang="en-US" b="1" i="1" kern="50" dirty="0" smtClean="0">
                <a:latin typeface="Times New Roman" pitchFamily="18" charset="0"/>
                <a:ea typeface="Lucida Sans Unicode"/>
                <a:cs typeface="Times New Roman" pitchFamily="18" charset="0"/>
              </a:rPr>
              <a:t>hepatica</a:t>
            </a:r>
            <a:r>
              <a:rPr lang="ru-RU" b="1" i="1" kern="50" dirty="0" smtClean="0">
                <a:latin typeface="Times New Roman" pitchFamily="18" charset="0"/>
                <a:ea typeface="Lucida Sans Unicode"/>
                <a:cs typeface="Times New Roman" pitchFamily="18" charset="0"/>
              </a:rPr>
              <a:t> </a:t>
            </a:r>
            <a:r>
              <a:rPr lang="ru-RU" b="1" kern="50" dirty="0" smtClean="0">
                <a:latin typeface="Times New Roman" pitchFamily="18" charset="0"/>
                <a:ea typeface="Lucida Sans Unicode"/>
                <a:cs typeface="Times New Roman" pitchFamily="18" charset="0"/>
              </a:rPr>
              <a:t>класса </a:t>
            </a:r>
            <a:r>
              <a:rPr lang="en-US" b="1" kern="50" dirty="0" err="1" smtClean="0">
                <a:latin typeface="Times New Roman" pitchFamily="18" charset="0"/>
                <a:ea typeface="Lucida Sans Unicode"/>
                <a:cs typeface="Times New Roman" pitchFamily="18" charset="0"/>
              </a:rPr>
              <a:t>Trematod</a:t>
            </a:r>
            <a:r>
              <a:rPr lang="ru-RU" b="1" kern="50" dirty="0" smtClean="0">
                <a:latin typeface="Times New Roman" pitchFamily="18" charset="0"/>
                <a:ea typeface="Lucida Sans Unicode"/>
                <a:cs typeface="Times New Roman" pitchFamily="18" charset="0"/>
              </a:rPr>
              <a:t>а</a:t>
            </a:r>
            <a:r>
              <a:rPr lang="ru-RU" b="1" i="1" kern="50" dirty="0" smtClean="0">
                <a:latin typeface="Times New Roman" pitchFamily="18" charset="0"/>
                <a:ea typeface="Lucida Sans Unicode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88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cs typeface="Times New Roman" pitchFamily="18" charset="0"/>
              </a:rPr>
              <a:t>Результаты </a:t>
            </a:r>
            <a:r>
              <a:rPr lang="ru-RU" sz="2800" b="1" dirty="0" err="1" smtClean="0">
                <a:cs typeface="Times New Roman" pitchFamily="18" charset="0"/>
              </a:rPr>
              <a:t>биоинформатического</a:t>
            </a:r>
            <a:r>
              <a:rPr lang="ru-RU" sz="2800" b="1" dirty="0" smtClean="0">
                <a:cs typeface="Times New Roman" pitchFamily="18" charset="0"/>
              </a:rPr>
              <a:t> анализа</a:t>
            </a:r>
            <a:endParaRPr lang="ru-RU" sz="2800" b="1" dirty="0"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3446189"/>
              </p:ext>
            </p:extLst>
          </p:nvPr>
        </p:nvGraphicFramePr>
        <p:xfrm>
          <a:off x="1259632" y="620688"/>
          <a:ext cx="6638875" cy="5045880"/>
        </p:xfrm>
        <a:graphic>
          <a:graphicData uri="http://schemas.openxmlformats.org/drawingml/2006/table">
            <a:tbl>
              <a:tblPr firstRow="1" firstCol="1" bandRow="1"/>
              <a:tblGrid>
                <a:gridCol w="2491915"/>
                <a:gridCol w="2073480"/>
                <a:gridCol w="2073480"/>
              </a:tblGrid>
              <a:tr h="705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Название характеристики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Вителлин</a:t>
                      </a:r>
                      <a:endParaRPr lang="ru-RU" sz="18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Катепсин</a:t>
                      </a:r>
                      <a:r>
                        <a:rPr lang="ru-RU" sz="18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F</a:t>
                      </a:r>
                      <a:endParaRPr lang="ru-RU" sz="18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Наличие сигнального пептида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нет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есть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7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Трехмерная модель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нет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есть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7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Количество доменов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1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2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Доля позиций </a:t>
                      </a:r>
                      <a:r>
                        <a:rPr lang="en-US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B</a:t>
                      </a: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-клеточных </a:t>
                      </a:r>
                      <a:r>
                        <a:rPr lang="ru-RU" sz="1600" b="1" kern="5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эпитопов</a:t>
                      </a: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 (%)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30,9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26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Доля позиций </a:t>
                      </a:r>
                      <a:r>
                        <a:rPr lang="en-US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CTL-</a:t>
                      </a:r>
                      <a:r>
                        <a:rPr lang="ru-RU" sz="1600" b="1" kern="5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эпитопов</a:t>
                      </a: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 (%)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35,8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30,1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31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Доля позиций пространственных В-клеточных </a:t>
                      </a:r>
                      <a:r>
                        <a:rPr lang="ru-RU" sz="1600" b="1" kern="5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эпитопов</a:t>
                      </a: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 (%)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-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20,2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40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Показатель общей </a:t>
                      </a:r>
                      <a:r>
                        <a:rPr lang="ru-RU" sz="1600" b="1" kern="5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антигенности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0.765972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0.569235</a:t>
                      </a: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 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5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Наличие сайтов </a:t>
                      </a:r>
                      <a:r>
                        <a:rPr lang="ru-RU" sz="1600" b="1" kern="5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гликозилирования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нет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/>
                          <a:cs typeface="Times New Roman" pitchFamily="18" charset="0"/>
                        </a:rPr>
                        <a:t>1 сайт</a:t>
                      </a:r>
                      <a:endParaRPr lang="ru-RU" sz="1600" b="1" kern="50" dirty="0">
                        <a:effectLst/>
                        <a:latin typeface="+mn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016" y="5733256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результате анализа можно сделать вывод, что вителлин обладает более высокими антигенными свойствами. Но отсутствие трехмерной модели и нерегулярная вторичная структура затрудняют его более  детальный анализ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8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cs typeface="Times New Roman" pitchFamily="18" charset="0"/>
              </a:rPr>
              <a:t>Схема эксперимента по клонированию последовательностей генов</a:t>
            </a:r>
            <a:endParaRPr lang="ru-RU" sz="2800" b="1" dirty="0"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24860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987824" y="1988840"/>
            <a:ext cx="433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+</a:t>
            </a:r>
            <a:endParaRPr lang="ru-RU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01208"/>
            <a:ext cx="2524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915816" y="486916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+</a:t>
            </a:r>
            <a:endParaRPr lang="ru-RU" sz="2800" b="1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5148064" y="2132856"/>
            <a:ext cx="864096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076056" y="4149080"/>
            <a:ext cx="864096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132856"/>
            <a:ext cx="27574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645024"/>
            <a:ext cx="2736304" cy="272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836712"/>
            <a:ext cx="26765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cs typeface="Times New Roman" pitchFamily="18" charset="0"/>
              </a:rPr>
              <a:t>ПЦР-скрининг</a:t>
            </a:r>
            <a:r>
              <a:rPr lang="ru-RU" sz="2800" b="1" dirty="0" smtClean="0">
                <a:cs typeface="Times New Roman" pitchFamily="18" charset="0"/>
              </a:rPr>
              <a:t> колоний на наличие вставки последовательности гена</a:t>
            </a:r>
            <a:endParaRPr lang="ru-RU" sz="2800" b="1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3054565" cy="309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27352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797152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1 - маркер «</a:t>
            </a:r>
            <a:r>
              <a:rPr lang="ru-RU" dirty="0" err="1"/>
              <a:t>СибЭнзим</a:t>
            </a:r>
            <a:r>
              <a:rPr lang="ru-RU" dirty="0"/>
              <a:t>» </a:t>
            </a:r>
          </a:p>
          <a:p>
            <a:r>
              <a:rPr lang="ru-RU" dirty="0"/>
              <a:t>2-6, 8-10 – положительные клоны для последующего анализа</a:t>
            </a:r>
          </a:p>
          <a:p>
            <a:r>
              <a:rPr lang="en-US" dirty="0"/>
              <a:t>7 – </a:t>
            </a:r>
            <a:r>
              <a:rPr lang="ru-RU" dirty="0"/>
              <a:t>отрицательный контроль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479715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1 - маркер «</a:t>
            </a:r>
            <a:r>
              <a:rPr lang="ru-RU" dirty="0" err="1"/>
              <a:t>СибЭнзим</a:t>
            </a:r>
            <a:r>
              <a:rPr lang="ru-RU" dirty="0"/>
              <a:t>» </a:t>
            </a:r>
          </a:p>
          <a:p>
            <a:r>
              <a:rPr lang="ru-RU" dirty="0"/>
              <a:t>2-9 – положительные клоны для последующего анализа</a:t>
            </a:r>
          </a:p>
          <a:p>
            <a:r>
              <a:rPr lang="ru-RU" dirty="0"/>
              <a:t>10 – отрицательный контроль</a:t>
            </a:r>
          </a:p>
        </p:txBody>
      </p:sp>
    </p:spTree>
    <p:extLst>
      <p:ext uri="{BB962C8B-B14F-4D97-AF65-F5344CB8AC3E}">
        <p14:creationId xmlns:p14="http://schemas.microsoft.com/office/powerpoint/2010/main" xmlns="" val="27515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cs typeface="Times New Roman" pitchFamily="18" charset="0"/>
              </a:rPr>
              <a:t>Анализ индукции целевых белков</a:t>
            </a:r>
            <a:endParaRPr lang="ru-RU" sz="2800" b="1" dirty="0"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196752"/>
            <a:ext cx="353032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508518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М </a:t>
            </a:r>
            <a:r>
              <a:rPr lang="en-US" dirty="0" smtClean="0"/>
              <a:t>–</a:t>
            </a:r>
            <a:r>
              <a:rPr lang="ru-RU" dirty="0" smtClean="0"/>
              <a:t> набор белковых маркеров «</a:t>
            </a:r>
            <a:r>
              <a:rPr lang="ru-RU" dirty="0" err="1" smtClean="0"/>
              <a:t>СибЭнзим</a:t>
            </a:r>
            <a:r>
              <a:rPr lang="ru-RU" dirty="0" smtClean="0"/>
              <a:t>»</a:t>
            </a:r>
            <a:endParaRPr lang="ru-RU" dirty="0"/>
          </a:p>
          <a:p>
            <a:pPr lvl="0"/>
            <a:r>
              <a:rPr lang="ru-RU" dirty="0"/>
              <a:t>1 – индукция </a:t>
            </a:r>
            <a:r>
              <a:rPr lang="ru-RU" dirty="0" err="1"/>
              <a:t>катепсина</a:t>
            </a:r>
            <a:r>
              <a:rPr lang="ru-RU" dirty="0"/>
              <a:t> </a:t>
            </a:r>
            <a:r>
              <a:rPr lang="en-US" dirty="0" smtClean="0"/>
              <a:t>F</a:t>
            </a:r>
            <a:r>
              <a:rPr lang="ru-RU" dirty="0" smtClean="0"/>
              <a:t> (</a:t>
            </a:r>
            <a:r>
              <a:rPr lang="en-US" dirty="0"/>
              <a:t>37 KD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2,4 – </a:t>
            </a:r>
            <a:r>
              <a:rPr lang="ru-RU" dirty="0" smtClean="0"/>
              <a:t>культуры, выращенные без индукции</a:t>
            </a:r>
            <a:endParaRPr lang="ru-RU" dirty="0"/>
          </a:p>
          <a:p>
            <a:pPr lvl="0"/>
            <a:r>
              <a:rPr lang="en-US" dirty="0"/>
              <a:t>3 – </a:t>
            </a:r>
            <a:r>
              <a:rPr lang="ru-RU" dirty="0"/>
              <a:t>индукция вителлина (28 </a:t>
            </a:r>
            <a:r>
              <a:rPr lang="en-US" dirty="0"/>
              <a:t>KD</a:t>
            </a:r>
            <a:r>
              <a:rPr lang="ru-RU" dirty="0"/>
              <a:t>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65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cs typeface="Times New Roman" pitchFamily="18" charset="0"/>
              </a:rPr>
              <a:t>Анализ растворимости белков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9678" y="980728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Анализ растворимости вителлина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Анализ растворимости </a:t>
            </a:r>
            <a:r>
              <a:rPr lang="ru-RU" dirty="0" err="1" smtClean="0"/>
              <a:t>катепсина</a:t>
            </a:r>
            <a:r>
              <a:rPr lang="en-US" dirty="0" smtClean="0"/>
              <a:t> F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653137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M </a:t>
            </a:r>
            <a:r>
              <a:rPr lang="ru-RU" dirty="0" smtClean="0"/>
              <a:t>–набор белковых маркеров «</a:t>
            </a:r>
            <a:r>
              <a:rPr lang="ru-RU" dirty="0" err="1" smtClean="0"/>
              <a:t>СибЭнзим</a:t>
            </a:r>
            <a:r>
              <a:rPr lang="ru-RU" dirty="0" smtClean="0"/>
              <a:t>»</a:t>
            </a:r>
            <a:endParaRPr lang="ru-RU" dirty="0"/>
          </a:p>
          <a:p>
            <a:pPr lvl="0"/>
            <a:r>
              <a:rPr lang="ru-RU" dirty="0"/>
              <a:t>1 - отрицательный контроль индукции белка</a:t>
            </a:r>
          </a:p>
          <a:p>
            <a:pPr lvl="0"/>
            <a:r>
              <a:rPr lang="ru-RU" dirty="0"/>
              <a:t>2 – суммарный </a:t>
            </a:r>
            <a:r>
              <a:rPr lang="ru-RU" dirty="0" err="1"/>
              <a:t>лизат</a:t>
            </a:r>
            <a:r>
              <a:rPr lang="ru-RU" dirty="0"/>
              <a:t> клеток белка после индукции</a:t>
            </a:r>
          </a:p>
          <a:p>
            <a:pPr lvl="0"/>
            <a:r>
              <a:rPr lang="en-US" dirty="0"/>
              <a:t>3 </a:t>
            </a:r>
            <a:r>
              <a:rPr lang="ru-RU" dirty="0"/>
              <a:t>– растворимая </a:t>
            </a:r>
            <a:r>
              <a:rPr lang="ru-RU" dirty="0" smtClean="0"/>
              <a:t>форма белка </a:t>
            </a:r>
            <a:r>
              <a:rPr lang="ru-RU" dirty="0"/>
              <a:t>вителлин</a:t>
            </a:r>
          </a:p>
          <a:p>
            <a:r>
              <a:rPr lang="ru-RU" dirty="0"/>
              <a:t>4 – нерастворимая </a:t>
            </a:r>
            <a:r>
              <a:rPr lang="ru-RU" dirty="0" smtClean="0"/>
              <a:t>форма </a:t>
            </a:r>
            <a:r>
              <a:rPr lang="ru-RU" dirty="0"/>
              <a:t>белка вителлин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096" y="4725144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M </a:t>
            </a:r>
            <a:r>
              <a:rPr lang="ru-RU" dirty="0"/>
              <a:t>- </a:t>
            </a:r>
            <a:r>
              <a:rPr lang="ru-RU" dirty="0" smtClean="0"/>
              <a:t>набор белковых маркеров  «</a:t>
            </a:r>
            <a:r>
              <a:rPr lang="ru-RU" dirty="0" err="1" smtClean="0"/>
              <a:t>СибЭнзим</a:t>
            </a:r>
            <a:r>
              <a:rPr lang="ru-RU" dirty="0" smtClean="0"/>
              <a:t>» </a:t>
            </a:r>
            <a:endParaRPr lang="ru-RU" dirty="0"/>
          </a:p>
          <a:p>
            <a:r>
              <a:rPr lang="ru-RU" dirty="0" smtClean="0"/>
              <a:t>1 </a:t>
            </a:r>
            <a:r>
              <a:rPr lang="ru-RU" dirty="0"/>
              <a:t>– растворимая </a:t>
            </a:r>
            <a:r>
              <a:rPr lang="ru-RU" dirty="0" smtClean="0"/>
              <a:t>форма </a:t>
            </a:r>
            <a:r>
              <a:rPr lang="ru-RU" dirty="0"/>
              <a:t>белка </a:t>
            </a:r>
            <a:r>
              <a:rPr lang="ru-RU" dirty="0" err="1" smtClean="0"/>
              <a:t>катепсин</a:t>
            </a:r>
            <a:r>
              <a:rPr lang="ru-RU" dirty="0" smtClean="0"/>
              <a:t> </a:t>
            </a:r>
            <a:r>
              <a:rPr lang="en-US" dirty="0" smtClean="0"/>
              <a:t>F</a:t>
            </a:r>
            <a:endParaRPr lang="ru-RU" dirty="0"/>
          </a:p>
          <a:p>
            <a:r>
              <a:rPr lang="ru-RU" dirty="0"/>
              <a:t>2 – нерастворимая </a:t>
            </a:r>
            <a:r>
              <a:rPr lang="ru-RU" dirty="0" smtClean="0"/>
              <a:t>форма белка </a:t>
            </a:r>
            <a:r>
              <a:rPr lang="ru-RU" dirty="0" err="1" smtClean="0"/>
              <a:t>катепсин</a:t>
            </a:r>
            <a:r>
              <a:rPr lang="ru-RU" dirty="0" smtClean="0"/>
              <a:t> </a:t>
            </a:r>
            <a:r>
              <a:rPr lang="en-US" dirty="0" smtClean="0"/>
              <a:t>F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363" y="1721315"/>
            <a:ext cx="2295525" cy="279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9538" y="1773238"/>
            <a:ext cx="25812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99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cs typeface="Times New Roman" pitchFamily="18" charset="0"/>
              </a:rPr>
              <a:t>Определение взаимодействия </a:t>
            </a:r>
            <a:r>
              <a:rPr lang="ru-RU" sz="2800" b="1" dirty="0" err="1" smtClean="0">
                <a:cs typeface="Times New Roman" pitchFamily="18" charset="0"/>
              </a:rPr>
              <a:t>рекомбинантных</a:t>
            </a:r>
            <a:r>
              <a:rPr lang="ru-RU" sz="2800" b="1" dirty="0" smtClean="0">
                <a:cs typeface="Times New Roman" pitchFamily="18" charset="0"/>
              </a:rPr>
              <a:t> белков </a:t>
            </a:r>
            <a:r>
              <a:rPr lang="ru-RU" sz="2800" b="1" dirty="0" err="1" smtClean="0">
                <a:cs typeface="Times New Roman" pitchFamily="18" charset="0"/>
              </a:rPr>
              <a:t>катепсина</a:t>
            </a:r>
            <a:r>
              <a:rPr lang="ru-RU" sz="2800" b="1" dirty="0" smtClean="0">
                <a:cs typeface="Times New Roman" pitchFamily="18" charset="0"/>
              </a:rPr>
              <a:t> </a:t>
            </a:r>
            <a:r>
              <a:rPr lang="en-US" sz="2800" b="1" dirty="0" smtClean="0">
                <a:cs typeface="Times New Roman" pitchFamily="18" charset="0"/>
              </a:rPr>
              <a:t>F </a:t>
            </a:r>
            <a:r>
              <a:rPr lang="ru-RU" sz="2800" b="1" dirty="0" smtClean="0">
                <a:cs typeface="Times New Roman" pitchFamily="18" charset="0"/>
              </a:rPr>
              <a:t>и вителлина </a:t>
            </a:r>
            <a:r>
              <a:rPr lang="ru-RU" sz="2800" b="1" i="1" dirty="0" smtClean="0">
                <a:cs typeface="Times New Roman" pitchFamily="18" charset="0"/>
              </a:rPr>
              <a:t>O. </a:t>
            </a:r>
            <a:r>
              <a:rPr lang="ru-RU" sz="2800" b="1" i="1" dirty="0" err="1" smtClean="0">
                <a:cs typeface="Times New Roman" pitchFamily="18" charset="0"/>
              </a:rPr>
              <a:t>felineus</a:t>
            </a:r>
            <a:r>
              <a:rPr lang="ru-RU" sz="2800" b="1" i="1" dirty="0" smtClean="0">
                <a:cs typeface="Times New Roman" pitchFamily="18" charset="0"/>
              </a:rPr>
              <a:t> </a:t>
            </a:r>
            <a:r>
              <a:rPr lang="ru-RU" sz="2800" b="1" dirty="0" smtClean="0">
                <a:cs typeface="Times New Roman" pitchFamily="18" charset="0"/>
              </a:rPr>
              <a:t>с панелью сывороток</a:t>
            </a:r>
            <a:r>
              <a:rPr lang="en-US" sz="2800" b="1" dirty="0" smtClean="0">
                <a:cs typeface="Times New Roman" pitchFamily="18" charset="0"/>
              </a:rPr>
              <a:t>  </a:t>
            </a:r>
            <a:r>
              <a:rPr lang="ru-RU" sz="2800" b="1" dirty="0" smtClean="0">
                <a:cs typeface="Times New Roman" pitchFamily="18" charset="0"/>
              </a:rPr>
              <a:t>пациентов больных описторхозом</a:t>
            </a:r>
            <a:endParaRPr lang="ru-RU" sz="2800" dirty="0"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844824"/>
          <a:ext cx="8640960" cy="4534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824"/>
                <a:gridCol w="1470079"/>
                <a:gridCol w="1873649"/>
                <a:gridCol w="1800200"/>
                <a:gridCol w="1872208"/>
              </a:tblGrid>
              <a:tr h="144016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Антиген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производства ЗАО "Вектор-Бест"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Рекомбинантный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белок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катепсин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разведение 1:16000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Рекомбинантный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белок вителлин (с/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разведение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1:16000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Рекомбинантный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белок вителлин (с/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разведение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1: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5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Среднее значение для сывороток </a:t>
                      </a:r>
                      <a:r>
                        <a:rPr lang="ru-RU" sz="1600" b="1" kern="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больных(+)</a:t>
                      </a:r>
                      <a:endParaRPr lang="ru-RU" sz="1600" b="1" kern="5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1,14</a:t>
                      </a:r>
                      <a:endParaRPr lang="ru-RU" sz="2400" b="1" kern="5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0,87</a:t>
                      </a:r>
                      <a:endParaRPr lang="ru-RU" sz="2400" b="1" kern="5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1,7</a:t>
                      </a:r>
                      <a:endParaRPr lang="ru-RU" sz="2400" b="1" kern="5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0,96</a:t>
                      </a:r>
                      <a:endParaRPr lang="ru-RU" sz="2400" b="1" kern="5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25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Среднее значение для контрольных </a:t>
                      </a:r>
                      <a:r>
                        <a:rPr lang="ru-RU" sz="1600" b="1" kern="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сывороток (-)</a:t>
                      </a:r>
                      <a:endParaRPr lang="ru-RU" sz="1600" b="1" kern="5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0,0425</a:t>
                      </a:r>
                      <a:endParaRPr lang="ru-RU" sz="2400" b="1" kern="5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0,46</a:t>
                      </a:r>
                      <a:endParaRPr lang="ru-RU" sz="2400" b="1" kern="5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0,891</a:t>
                      </a:r>
                      <a:endParaRPr lang="ru-RU" sz="2400" b="1" kern="5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0,48</a:t>
                      </a:r>
                      <a:endParaRPr lang="ru-RU" sz="2400" b="1" kern="5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3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Отношение средних значений</a:t>
                      </a:r>
                      <a:r>
                        <a:rPr lang="en-US" sz="1600" b="1" kern="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(+</a:t>
                      </a:r>
                      <a:r>
                        <a:rPr lang="en-US" sz="1600" b="1" kern="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/-</a:t>
                      </a:r>
                      <a:r>
                        <a:rPr lang="ru-RU" sz="1600" b="1" kern="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)</a:t>
                      </a:r>
                      <a:endParaRPr lang="ru-RU" sz="1600" b="1" kern="5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26,8</a:t>
                      </a:r>
                      <a:endParaRPr lang="ru-RU" sz="2400" b="1" kern="5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</a:t>
                      </a:r>
                      <a:endParaRPr lang="ru-RU" sz="2400" b="1" kern="5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</a:t>
                      </a:r>
                      <a:endParaRPr lang="ru-RU" sz="2400" b="1" kern="5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 b="1" kern="5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87424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Выводы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820472" cy="57606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 algn="just">
              <a:spcBef>
                <a:spcPts val="0"/>
              </a:spcBef>
              <a:spcAft>
                <a:spcPts val="800"/>
              </a:spcAft>
            </a:pPr>
            <a:r>
              <a:rPr lang="ru-RU" sz="3800" b="1" dirty="0" smtClean="0"/>
              <a:t>На основании анализа литературы, касающейся </a:t>
            </a:r>
            <a:r>
              <a:rPr lang="ru-RU" sz="3800" b="1" dirty="0" err="1" smtClean="0"/>
              <a:t>протеома</a:t>
            </a:r>
            <a:r>
              <a:rPr lang="ru-RU" sz="3800" b="1" dirty="0" smtClean="0"/>
              <a:t> трематод семейства </a:t>
            </a:r>
            <a:r>
              <a:rPr lang="en-US" sz="3800" b="1" dirty="0" err="1" smtClean="0"/>
              <a:t>Opisthorchiidae</a:t>
            </a:r>
            <a:r>
              <a:rPr lang="ru-RU" sz="3800" b="1" dirty="0" smtClean="0"/>
              <a:t>, для компьютерного и экспериментального исследования были выбраны белки </a:t>
            </a:r>
            <a:r>
              <a:rPr lang="ru-RU" sz="3800" b="1" dirty="0" err="1" smtClean="0"/>
              <a:t>катепсин</a:t>
            </a:r>
            <a:r>
              <a:rPr lang="ru-RU" sz="3800" b="1" dirty="0" smtClean="0"/>
              <a:t>  </a:t>
            </a:r>
            <a:r>
              <a:rPr lang="en-US" sz="3800" b="1" dirty="0" smtClean="0"/>
              <a:t>F</a:t>
            </a:r>
            <a:r>
              <a:rPr lang="ru-RU" sz="3800" b="1" dirty="0" smtClean="0"/>
              <a:t> и вителлин </a:t>
            </a:r>
            <a:r>
              <a:rPr lang="en-US" sz="3800" b="1" i="1" dirty="0" smtClean="0"/>
              <a:t>O</a:t>
            </a:r>
            <a:r>
              <a:rPr lang="ru-RU" sz="3800" b="1" i="1" dirty="0" smtClean="0"/>
              <a:t>. </a:t>
            </a:r>
            <a:r>
              <a:rPr lang="en-US" sz="3800" b="1" i="1" dirty="0" err="1" smtClean="0"/>
              <a:t>felineus</a:t>
            </a:r>
            <a:endParaRPr lang="ru-RU" sz="3800" b="1" dirty="0" smtClean="0"/>
          </a:p>
          <a:p>
            <a:pPr lvl="0" algn="just">
              <a:spcBef>
                <a:spcPts val="0"/>
              </a:spcBef>
              <a:spcAft>
                <a:spcPts val="800"/>
              </a:spcAft>
            </a:pPr>
            <a:r>
              <a:rPr lang="ru-RU" sz="3800" b="1" dirty="0" smtClean="0"/>
              <a:t>Проведена структурно-функциональная аннотация и предсказаны </a:t>
            </a:r>
            <a:r>
              <a:rPr lang="ru-RU" sz="3800" b="1" dirty="0" err="1" smtClean="0"/>
              <a:t>антигенные</a:t>
            </a:r>
            <a:r>
              <a:rPr lang="ru-RU" sz="3800" b="1" dirty="0" smtClean="0"/>
              <a:t> свойства белков </a:t>
            </a:r>
            <a:r>
              <a:rPr lang="en-US" sz="3800" b="1" i="1" dirty="0" smtClean="0"/>
              <a:t>O</a:t>
            </a:r>
            <a:r>
              <a:rPr lang="ru-RU" sz="3800" b="1" i="1" dirty="0" smtClean="0"/>
              <a:t>.</a:t>
            </a:r>
            <a:r>
              <a:rPr lang="en-US" sz="3800" b="1" i="1" dirty="0" err="1" smtClean="0"/>
              <a:t>felineus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катепсина</a:t>
            </a:r>
            <a:r>
              <a:rPr lang="ru-RU" sz="3800" b="1" dirty="0" smtClean="0"/>
              <a:t> </a:t>
            </a:r>
            <a:r>
              <a:rPr lang="en-US" sz="3800" b="1" dirty="0" smtClean="0"/>
              <a:t>F</a:t>
            </a:r>
            <a:r>
              <a:rPr lang="ru-RU" sz="3800" b="1" dirty="0" smtClean="0"/>
              <a:t> и вителлина методами </a:t>
            </a:r>
            <a:r>
              <a:rPr lang="ru-RU" sz="3800" b="1" dirty="0" err="1" smtClean="0"/>
              <a:t>биоинформатики</a:t>
            </a:r>
            <a:endParaRPr lang="ru-RU" sz="3800" b="1" dirty="0" smtClean="0"/>
          </a:p>
          <a:p>
            <a:pPr lvl="0" algn="just">
              <a:spcBef>
                <a:spcPts val="0"/>
              </a:spcBef>
              <a:spcAft>
                <a:spcPts val="800"/>
              </a:spcAft>
            </a:pPr>
            <a:r>
              <a:rPr lang="ru-RU" sz="3800" b="1" dirty="0" smtClean="0"/>
              <a:t>Согласно </a:t>
            </a:r>
            <a:r>
              <a:rPr lang="ru-RU" sz="3800" b="1" dirty="0" err="1" smtClean="0"/>
              <a:t>биоинформатическому</a:t>
            </a:r>
            <a:r>
              <a:rPr lang="ru-RU" sz="3800" b="1" dirty="0" smtClean="0"/>
              <a:t> анализу белок вителлин обладает более высокими </a:t>
            </a:r>
            <a:r>
              <a:rPr lang="ru-RU" sz="3800" b="1" dirty="0" err="1" smtClean="0"/>
              <a:t>антигенными</a:t>
            </a:r>
            <a:r>
              <a:rPr lang="ru-RU" sz="3800" b="1" dirty="0" smtClean="0"/>
              <a:t> свойствами по отношению к </a:t>
            </a:r>
            <a:r>
              <a:rPr lang="ru-RU" sz="3800" b="1" dirty="0" err="1" smtClean="0"/>
              <a:t>катепсину</a:t>
            </a:r>
            <a:r>
              <a:rPr lang="ru-RU" sz="3800" b="1" dirty="0" smtClean="0"/>
              <a:t> </a:t>
            </a:r>
            <a:r>
              <a:rPr lang="en-US" sz="3800" b="1" dirty="0" smtClean="0"/>
              <a:t>F</a:t>
            </a:r>
            <a:r>
              <a:rPr lang="ru-RU" sz="3800" b="1" dirty="0" smtClean="0"/>
              <a:t>, но отсутствие трехмерной модели и нерегулярная вторичная структура затрудняют более детальный анализ его структуры</a:t>
            </a:r>
          </a:p>
          <a:p>
            <a:pPr lvl="0" algn="just">
              <a:spcBef>
                <a:spcPts val="0"/>
              </a:spcBef>
              <a:spcAft>
                <a:spcPts val="800"/>
              </a:spcAft>
            </a:pPr>
            <a:r>
              <a:rPr lang="ru-RU" sz="3800" b="1" dirty="0" smtClean="0"/>
              <a:t>Проведено молекулярное клонирование целевых генов в составе </a:t>
            </a:r>
            <a:r>
              <a:rPr lang="ru-RU" sz="3800" b="1" dirty="0" err="1" smtClean="0"/>
              <a:t>экспрессирующего</a:t>
            </a:r>
            <a:r>
              <a:rPr lang="ru-RU" sz="3800" b="1" dirty="0" smtClean="0"/>
              <a:t> вектора </a:t>
            </a:r>
            <a:r>
              <a:rPr lang="en-US" sz="3800" b="1" dirty="0" err="1" smtClean="0"/>
              <a:t>pHis</a:t>
            </a:r>
            <a:r>
              <a:rPr lang="ru-RU" sz="3800" b="1" dirty="0" smtClean="0"/>
              <a:t>6, получены штаммы-продуценты </a:t>
            </a:r>
            <a:r>
              <a:rPr lang="ru-RU" sz="3800" b="1" dirty="0" err="1" smtClean="0"/>
              <a:t>рекомбинантых</a:t>
            </a:r>
            <a:r>
              <a:rPr lang="ru-RU" sz="3800" b="1" dirty="0" smtClean="0"/>
              <a:t> белков вителлина и </a:t>
            </a:r>
            <a:r>
              <a:rPr lang="ru-RU" sz="3800" b="1" dirty="0" err="1" smtClean="0"/>
              <a:t>катепсина</a:t>
            </a:r>
            <a:r>
              <a:rPr lang="ru-RU" sz="3800" b="1" dirty="0" smtClean="0"/>
              <a:t> </a:t>
            </a:r>
            <a:r>
              <a:rPr lang="en-US" sz="3800" b="1" dirty="0" smtClean="0"/>
              <a:t>F</a:t>
            </a:r>
            <a:r>
              <a:rPr lang="ru-RU" sz="3800" b="1" dirty="0" smtClean="0"/>
              <a:t> и определена растворимость этих белков</a:t>
            </a:r>
          </a:p>
          <a:p>
            <a:pPr lvl="0" algn="just">
              <a:spcBef>
                <a:spcPts val="0"/>
              </a:spcBef>
              <a:spcAft>
                <a:spcPts val="800"/>
              </a:spcAft>
            </a:pPr>
            <a:r>
              <a:rPr lang="ru-RU" sz="3800" b="1" dirty="0" smtClean="0"/>
              <a:t>Проведены предварительные исследования взаимодействия </a:t>
            </a:r>
            <a:r>
              <a:rPr lang="ru-RU" sz="3800" b="1" dirty="0" err="1" smtClean="0"/>
              <a:t>рекомбинантных</a:t>
            </a:r>
            <a:r>
              <a:rPr lang="ru-RU" sz="3800" b="1" dirty="0" smtClean="0"/>
              <a:t> антигенов с панелью сывороток пациентов, страдающих описторхозом. Полученные данные указывают на необходимость дальнейших исследований по тестированию </a:t>
            </a:r>
            <a:r>
              <a:rPr lang="ru-RU" sz="3800" b="1" dirty="0" err="1" smtClean="0"/>
              <a:t>антигенных</a:t>
            </a:r>
            <a:r>
              <a:rPr lang="ru-RU" sz="3800" b="1" dirty="0" smtClean="0"/>
              <a:t> свойств вителлина и </a:t>
            </a:r>
            <a:r>
              <a:rPr lang="ru-RU" sz="3800" b="1" dirty="0" err="1" smtClean="0"/>
              <a:t>катепсина</a:t>
            </a:r>
            <a:r>
              <a:rPr lang="ru-RU" sz="3800" b="1" dirty="0" smtClean="0"/>
              <a:t> </a:t>
            </a:r>
            <a:r>
              <a:rPr lang="en-US" sz="3800" b="1" dirty="0" smtClean="0"/>
              <a:t>F</a:t>
            </a:r>
            <a:endParaRPr lang="ru-RU" sz="3800" b="1" dirty="0" smtClean="0"/>
          </a:p>
          <a:p>
            <a:pPr lvl="0" indent="432000" algn="just"/>
            <a:endParaRPr lang="ru-RU" sz="6000" b="1" dirty="0"/>
          </a:p>
          <a:p>
            <a:pPr marL="0" lvl="0" indent="432000" algn="just">
              <a:buNone/>
            </a:pPr>
            <a:endParaRPr lang="ru-RU" sz="6000" dirty="0"/>
          </a:p>
          <a:p>
            <a:pPr indent="4320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73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964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Благодарности сотрудникам лаборатории молекулярной и клеточной биологии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ИЦиГ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 РАН: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к.б.н., с. н. с. П. А. Белавин,</a:t>
            </a:r>
          </a:p>
          <a:p>
            <a:pPr>
              <a:spcAft>
                <a:spcPts val="12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м.н.с. М. Н. Львова,</a:t>
            </a:r>
          </a:p>
          <a:p>
            <a:pPr>
              <a:spcAft>
                <a:spcPts val="12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д.б.н., в. н. с. И. А. Разумов,</a:t>
            </a:r>
          </a:p>
          <a:p>
            <a:pPr>
              <a:spcAft>
                <a:spcPts val="12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д.б.н., зав. лабораторией В. А. Мордвинов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2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9638"/>
          </a:xfrm>
        </p:spPr>
        <p:txBody>
          <a:bodyPr>
            <a:normAutofit/>
          </a:bodyPr>
          <a:lstStyle/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 b="1" dirty="0" smtClean="0">
                <a:cs typeface="Times New Roman" pitchFamily="18" charset="0"/>
              </a:rPr>
              <a:t>Распространенность семейства </a:t>
            </a:r>
            <a:r>
              <a:rPr lang="ru-RU" sz="2800" b="1" dirty="0" err="1" smtClean="0">
                <a:cs typeface="Times New Roman" pitchFamily="18" charset="0"/>
              </a:rPr>
              <a:t>Opisthorchi</a:t>
            </a:r>
            <a:r>
              <a:rPr lang="en-US" sz="2800" b="1" dirty="0" err="1" smtClean="0">
                <a:cs typeface="Times New Roman" pitchFamily="18" charset="0"/>
              </a:rPr>
              <a:t>i</a:t>
            </a:r>
            <a:r>
              <a:rPr lang="ru-RU" sz="2800" b="1" dirty="0" err="1" smtClean="0">
                <a:cs typeface="Times New Roman" pitchFamily="18" charset="0"/>
              </a:rPr>
              <a:t>dae</a:t>
            </a:r>
            <a:r>
              <a:rPr lang="ru-RU" sz="2800" b="1" dirty="0" smtClean="0">
                <a:cs typeface="Times New Roman" pitchFamily="18" charset="0"/>
              </a:rPr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4176" y="1196752"/>
            <a:ext cx="8509000" cy="4783137"/>
            <a:chOff x="122" y="681"/>
            <a:chExt cx="5360" cy="3013"/>
          </a:xfrm>
        </p:grpSpPr>
        <p:pic>
          <p:nvPicPr>
            <p:cNvPr id="717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" y="681"/>
              <a:ext cx="5273" cy="2514"/>
            </a:xfrm>
            <a:prstGeom prst="rect">
              <a:avLst/>
            </a:prstGeom>
            <a:noFill/>
            <a:ln w="9360">
              <a:noFill/>
              <a:round/>
              <a:headEnd/>
              <a:tailEnd/>
            </a:ln>
          </p:spPr>
        </p:pic>
        <p:sp>
          <p:nvSpPr>
            <p:cNvPr id="7173" name="Oval 4"/>
            <p:cNvSpPr>
              <a:spLocks noChangeArrowheads="1"/>
            </p:cNvSpPr>
            <p:nvPr/>
          </p:nvSpPr>
          <p:spPr bwMode="auto">
            <a:xfrm>
              <a:off x="3434" y="2769"/>
              <a:ext cx="68" cy="68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4" name="Oval 5"/>
            <p:cNvSpPr>
              <a:spLocks noChangeArrowheads="1"/>
            </p:cNvSpPr>
            <p:nvPr/>
          </p:nvSpPr>
          <p:spPr bwMode="auto">
            <a:xfrm>
              <a:off x="3522" y="2845"/>
              <a:ext cx="68" cy="68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5" name="Oval 6"/>
            <p:cNvSpPr>
              <a:spLocks noChangeArrowheads="1"/>
            </p:cNvSpPr>
            <p:nvPr/>
          </p:nvSpPr>
          <p:spPr bwMode="auto">
            <a:xfrm>
              <a:off x="3722" y="2913"/>
              <a:ext cx="68" cy="68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6" name="Oval 7"/>
            <p:cNvSpPr>
              <a:spLocks noChangeArrowheads="1"/>
            </p:cNvSpPr>
            <p:nvPr/>
          </p:nvSpPr>
          <p:spPr bwMode="auto">
            <a:xfrm>
              <a:off x="3530" y="2673"/>
              <a:ext cx="68" cy="68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7" name="Oval 8"/>
            <p:cNvSpPr>
              <a:spLocks noChangeArrowheads="1"/>
            </p:cNvSpPr>
            <p:nvPr/>
          </p:nvSpPr>
          <p:spPr bwMode="auto">
            <a:xfrm>
              <a:off x="3770" y="2097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Oval 9"/>
            <p:cNvSpPr>
              <a:spLocks noChangeArrowheads="1"/>
            </p:cNvSpPr>
            <p:nvPr/>
          </p:nvSpPr>
          <p:spPr bwMode="auto">
            <a:xfrm>
              <a:off x="4394" y="1953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9" name="Oval 10"/>
            <p:cNvSpPr>
              <a:spLocks noChangeArrowheads="1"/>
            </p:cNvSpPr>
            <p:nvPr/>
          </p:nvSpPr>
          <p:spPr bwMode="auto">
            <a:xfrm>
              <a:off x="3818" y="1665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0" name="Oval 11"/>
            <p:cNvSpPr>
              <a:spLocks noChangeArrowheads="1"/>
            </p:cNvSpPr>
            <p:nvPr/>
          </p:nvSpPr>
          <p:spPr bwMode="auto">
            <a:xfrm>
              <a:off x="3986" y="1725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1" name="Oval 12"/>
            <p:cNvSpPr>
              <a:spLocks noChangeArrowheads="1"/>
            </p:cNvSpPr>
            <p:nvPr/>
          </p:nvSpPr>
          <p:spPr bwMode="auto">
            <a:xfrm>
              <a:off x="3866" y="2145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2" name="Oval 13"/>
            <p:cNvSpPr>
              <a:spLocks noChangeArrowheads="1"/>
            </p:cNvSpPr>
            <p:nvPr/>
          </p:nvSpPr>
          <p:spPr bwMode="auto">
            <a:xfrm>
              <a:off x="4394" y="2145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Oval 14"/>
            <p:cNvSpPr>
              <a:spLocks noChangeArrowheads="1"/>
            </p:cNvSpPr>
            <p:nvPr/>
          </p:nvSpPr>
          <p:spPr bwMode="auto">
            <a:xfrm>
              <a:off x="2522" y="1321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4" name="Oval 15"/>
            <p:cNvSpPr>
              <a:spLocks noChangeArrowheads="1"/>
            </p:cNvSpPr>
            <p:nvPr/>
          </p:nvSpPr>
          <p:spPr bwMode="auto">
            <a:xfrm>
              <a:off x="2578" y="1393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5" name="Oval 16"/>
            <p:cNvSpPr>
              <a:spLocks noChangeArrowheads="1"/>
            </p:cNvSpPr>
            <p:nvPr/>
          </p:nvSpPr>
          <p:spPr bwMode="auto">
            <a:xfrm>
              <a:off x="2674" y="1473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Oval 17"/>
            <p:cNvSpPr>
              <a:spLocks noChangeArrowheads="1"/>
            </p:cNvSpPr>
            <p:nvPr/>
          </p:nvSpPr>
          <p:spPr bwMode="auto">
            <a:xfrm>
              <a:off x="2594" y="145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7" name="Oval 18"/>
            <p:cNvSpPr>
              <a:spLocks noChangeArrowheads="1"/>
            </p:cNvSpPr>
            <p:nvPr/>
          </p:nvSpPr>
          <p:spPr bwMode="auto">
            <a:xfrm>
              <a:off x="2378" y="1521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Oval 19"/>
            <p:cNvSpPr>
              <a:spLocks noChangeArrowheads="1"/>
            </p:cNvSpPr>
            <p:nvPr/>
          </p:nvSpPr>
          <p:spPr bwMode="auto">
            <a:xfrm>
              <a:off x="2138" y="161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9" name="Oval 20"/>
            <p:cNvSpPr>
              <a:spLocks noChangeArrowheads="1"/>
            </p:cNvSpPr>
            <p:nvPr/>
          </p:nvSpPr>
          <p:spPr bwMode="auto">
            <a:xfrm>
              <a:off x="1946" y="1569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0" name="Oval 21"/>
            <p:cNvSpPr>
              <a:spLocks noChangeArrowheads="1"/>
            </p:cNvSpPr>
            <p:nvPr/>
          </p:nvSpPr>
          <p:spPr bwMode="auto">
            <a:xfrm>
              <a:off x="2426" y="161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1" name="Oval 22"/>
            <p:cNvSpPr>
              <a:spLocks noChangeArrowheads="1"/>
            </p:cNvSpPr>
            <p:nvPr/>
          </p:nvSpPr>
          <p:spPr bwMode="auto">
            <a:xfrm>
              <a:off x="2186" y="137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2" name="Oval 23"/>
            <p:cNvSpPr>
              <a:spLocks noChangeArrowheads="1"/>
            </p:cNvSpPr>
            <p:nvPr/>
          </p:nvSpPr>
          <p:spPr bwMode="auto">
            <a:xfrm>
              <a:off x="2186" y="1233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3" name="Oval 24"/>
            <p:cNvSpPr>
              <a:spLocks noChangeArrowheads="1"/>
            </p:cNvSpPr>
            <p:nvPr/>
          </p:nvSpPr>
          <p:spPr bwMode="auto">
            <a:xfrm>
              <a:off x="2330" y="131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4" name="Oval 25"/>
            <p:cNvSpPr>
              <a:spLocks noChangeArrowheads="1"/>
            </p:cNvSpPr>
            <p:nvPr/>
          </p:nvSpPr>
          <p:spPr bwMode="auto">
            <a:xfrm>
              <a:off x="4034" y="2073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5" name="Oval 26"/>
            <p:cNvSpPr>
              <a:spLocks noChangeArrowheads="1"/>
            </p:cNvSpPr>
            <p:nvPr/>
          </p:nvSpPr>
          <p:spPr bwMode="auto">
            <a:xfrm>
              <a:off x="3962" y="2433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6" name="Oval 27"/>
            <p:cNvSpPr>
              <a:spLocks noChangeArrowheads="1"/>
            </p:cNvSpPr>
            <p:nvPr/>
          </p:nvSpPr>
          <p:spPr bwMode="auto">
            <a:xfrm>
              <a:off x="3812" y="2385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7" name="Oval 28"/>
            <p:cNvSpPr>
              <a:spLocks noChangeArrowheads="1"/>
            </p:cNvSpPr>
            <p:nvPr/>
          </p:nvSpPr>
          <p:spPr bwMode="auto">
            <a:xfrm>
              <a:off x="3770" y="2529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Oval 29"/>
            <p:cNvSpPr>
              <a:spLocks noChangeArrowheads="1"/>
            </p:cNvSpPr>
            <p:nvPr/>
          </p:nvSpPr>
          <p:spPr bwMode="auto">
            <a:xfrm>
              <a:off x="3770" y="2241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9" name="Oval 30"/>
            <p:cNvSpPr>
              <a:spLocks noChangeArrowheads="1"/>
            </p:cNvSpPr>
            <p:nvPr/>
          </p:nvSpPr>
          <p:spPr bwMode="auto">
            <a:xfrm>
              <a:off x="3866" y="2529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0" name="Oval 31"/>
            <p:cNvSpPr>
              <a:spLocks noChangeArrowheads="1"/>
            </p:cNvSpPr>
            <p:nvPr/>
          </p:nvSpPr>
          <p:spPr bwMode="auto">
            <a:xfrm>
              <a:off x="1898" y="1569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1" name="Oval 32"/>
            <p:cNvSpPr>
              <a:spLocks noChangeArrowheads="1"/>
            </p:cNvSpPr>
            <p:nvPr/>
          </p:nvSpPr>
          <p:spPr bwMode="auto">
            <a:xfrm>
              <a:off x="2522" y="1441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2" name="Oval 33"/>
            <p:cNvSpPr>
              <a:spLocks noChangeArrowheads="1"/>
            </p:cNvSpPr>
            <p:nvPr/>
          </p:nvSpPr>
          <p:spPr bwMode="auto">
            <a:xfrm>
              <a:off x="2426" y="1425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3" name="Oval 34"/>
            <p:cNvSpPr>
              <a:spLocks noChangeArrowheads="1"/>
            </p:cNvSpPr>
            <p:nvPr/>
          </p:nvSpPr>
          <p:spPr bwMode="auto">
            <a:xfrm>
              <a:off x="2234" y="1473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4" name="Oval 35"/>
            <p:cNvSpPr>
              <a:spLocks noChangeArrowheads="1"/>
            </p:cNvSpPr>
            <p:nvPr/>
          </p:nvSpPr>
          <p:spPr bwMode="auto">
            <a:xfrm>
              <a:off x="2088" y="1431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5" name="Oval 36"/>
            <p:cNvSpPr>
              <a:spLocks noChangeArrowheads="1"/>
            </p:cNvSpPr>
            <p:nvPr/>
          </p:nvSpPr>
          <p:spPr bwMode="auto">
            <a:xfrm>
              <a:off x="2258" y="1545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6" name="Oval 37"/>
            <p:cNvSpPr>
              <a:spLocks noChangeArrowheads="1"/>
            </p:cNvSpPr>
            <p:nvPr/>
          </p:nvSpPr>
          <p:spPr bwMode="auto">
            <a:xfrm>
              <a:off x="2330" y="1473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7" name="Oval 38"/>
            <p:cNvSpPr>
              <a:spLocks noChangeArrowheads="1"/>
            </p:cNvSpPr>
            <p:nvPr/>
          </p:nvSpPr>
          <p:spPr bwMode="auto">
            <a:xfrm>
              <a:off x="890" y="1665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8" name="Oval 39"/>
            <p:cNvSpPr>
              <a:spLocks noChangeArrowheads="1"/>
            </p:cNvSpPr>
            <p:nvPr/>
          </p:nvSpPr>
          <p:spPr bwMode="auto">
            <a:xfrm>
              <a:off x="956" y="1473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9" name="Oval 40"/>
            <p:cNvSpPr>
              <a:spLocks noChangeArrowheads="1"/>
            </p:cNvSpPr>
            <p:nvPr/>
          </p:nvSpPr>
          <p:spPr bwMode="auto">
            <a:xfrm>
              <a:off x="1226" y="1329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0" name="Oval 41"/>
            <p:cNvSpPr>
              <a:spLocks noChangeArrowheads="1"/>
            </p:cNvSpPr>
            <p:nvPr/>
          </p:nvSpPr>
          <p:spPr bwMode="auto">
            <a:xfrm>
              <a:off x="362" y="2049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1" name="Oval 42"/>
            <p:cNvSpPr>
              <a:spLocks noChangeArrowheads="1"/>
            </p:cNvSpPr>
            <p:nvPr/>
          </p:nvSpPr>
          <p:spPr bwMode="auto">
            <a:xfrm>
              <a:off x="533" y="2001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2" name="Oval 43"/>
            <p:cNvSpPr>
              <a:spLocks noChangeArrowheads="1"/>
            </p:cNvSpPr>
            <p:nvPr/>
          </p:nvSpPr>
          <p:spPr bwMode="auto">
            <a:xfrm>
              <a:off x="938" y="161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3" name="Oval 44"/>
            <p:cNvSpPr>
              <a:spLocks noChangeArrowheads="1"/>
            </p:cNvSpPr>
            <p:nvPr/>
          </p:nvSpPr>
          <p:spPr bwMode="auto">
            <a:xfrm>
              <a:off x="1322" y="185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4" name="Oval 45"/>
            <p:cNvSpPr>
              <a:spLocks noChangeArrowheads="1"/>
            </p:cNvSpPr>
            <p:nvPr/>
          </p:nvSpPr>
          <p:spPr bwMode="auto">
            <a:xfrm>
              <a:off x="938" y="1951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5" name="Oval 46"/>
            <p:cNvSpPr>
              <a:spLocks noChangeArrowheads="1"/>
            </p:cNvSpPr>
            <p:nvPr/>
          </p:nvSpPr>
          <p:spPr bwMode="auto">
            <a:xfrm>
              <a:off x="1610" y="1713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6" name="Oval 47"/>
            <p:cNvSpPr>
              <a:spLocks noChangeArrowheads="1"/>
            </p:cNvSpPr>
            <p:nvPr/>
          </p:nvSpPr>
          <p:spPr bwMode="auto">
            <a:xfrm>
              <a:off x="1850" y="1665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7" name="Oval 48"/>
            <p:cNvSpPr>
              <a:spLocks noChangeArrowheads="1"/>
            </p:cNvSpPr>
            <p:nvPr/>
          </p:nvSpPr>
          <p:spPr bwMode="auto">
            <a:xfrm>
              <a:off x="1890" y="145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8" name="Oval 49"/>
            <p:cNvSpPr>
              <a:spLocks noChangeArrowheads="1"/>
            </p:cNvSpPr>
            <p:nvPr/>
          </p:nvSpPr>
          <p:spPr bwMode="auto">
            <a:xfrm>
              <a:off x="1754" y="137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9" name="Oval 50"/>
            <p:cNvSpPr>
              <a:spLocks noChangeArrowheads="1"/>
            </p:cNvSpPr>
            <p:nvPr/>
          </p:nvSpPr>
          <p:spPr bwMode="auto">
            <a:xfrm>
              <a:off x="1178" y="1521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0" name="Oval 51"/>
            <p:cNvSpPr>
              <a:spLocks noChangeArrowheads="1"/>
            </p:cNvSpPr>
            <p:nvPr/>
          </p:nvSpPr>
          <p:spPr bwMode="auto">
            <a:xfrm>
              <a:off x="1706" y="1596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1" name="Oval 52"/>
            <p:cNvSpPr>
              <a:spLocks noChangeArrowheads="1"/>
            </p:cNvSpPr>
            <p:nvPr/>
          </p:nvSpPr>
          <p:spPr bwMode="auto">
            <a:xfrm>
              <a:off x="1274" y="1617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2" name="Oval 53"/>
            <p:cNvSpPr>
              <a:spLocks noChangeArrowheads="1"/>
            </p:cNvSpPr>
            <p:nvPr/>
          </p:nvSpPr>
          <p:spPr bwMode="auto">
            <a:xfrm>
              <a:off x="3818" y="1953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3" name="Oval 54"/>
            <p:cNvSpPr>
              <a:spLocks noChangeArrowheads="1"/>
            </p:cNvSpPr>
            <p:nvPr/>
          </p:nvSpPr>
          <p:spPr bwMode="auto">
            <a:xfrm>
              <a:off x="3941" y="2289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4" name="Oval 55"/>
            <p:cNvSpPr>
              <a:spLocks noChangeArrowheads="1"/>
            </p:cNvSpPr>
            <p:nvPr/>
          </p:nvSpPr>
          <p:spPr bwMode="auto">
            <a:xfrm>
              <a:off x="3966" y="1887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5" name="Oval 56"/>
            <p:cNvSpPr>
              <a:spLocks noChangeArrowheads="1"/>
            </p:cNvSpPr>
            <p:nvPr/>
          </p:nvSpPr>
          <p:spPr bwMode="auto">
            <a:xfrm>
              <a:off x="4106" y="1809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6" name="Oval 57"/>
            <p:cNvSpPr>
              <a:spLocks noChangeArrowheads="1"/>
            </p:cNvSpPr>
            <p:nvPr/>
          </p:nvSpPr>
          <p:spPr bwMode="auto">
            <a:xfrm>
              <a:off x="4106" y="2145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7" name="Oval 58"/>
            <p:cNvSpPr>
              <a:spLocks noChangeArrowheads="1"/>
            </p:cNvSpPr>
            <p:nvPr/>
          </p:nvSpPr>
          <p:spPr bwMode="auto">
            <a:xfrm>
              <a:off x="3674" y="2577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8" name="Oval 59"/>
            <p:cNvSpPr>
              <a:spLocks noChangeArrowheads="1"/>
            </p:cNvSpPr>
            <p:nvPr/>
          </p:nvSpPr>
          <p:spPr bwMode="auto">
            <a:xfrm>
              <a:off x="3598" y="2935"/>
              <a:ext cx="68" cy="68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9" name="Oval 60"/>
            <p:cNvSpPr>
              <a:spLocks noChangeArrowheads="1"/>
            </p:cNvSpPr>
            <p:nvPr/>
          </p:nvSpPr>
          <p:spPr bwMode="auto">
            <a:xfrm>
              <a:off x="3644" y="2807"/>
              <a:ext cx="68" cy="68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0" name="Oval 61"/>
            <p:cNvSpPr>
              <a:spLocks noChangeArrowheads="1"/>
            </p:cNvSpPr>
            <p:nvPr/>
          </p:nvSpPr>
          <p:spPr bwMode="auto">
            <a:xfrm>
              <a:off x="3578" y="2529"/>
              <a:ext cx="68" cy="68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1" name="Oval 62"/>
            <p:cNvSpPr>
              <a:spLocks noChangeArrowheads="1"/>
            </p:cNvSpPr>
            <p:nvPr/>
          </p:nvSpPr>
          <p:spPr bwMode="auto">
            <a:xfrm>
              <a:off x="2654" y="1592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2" name="Line 63"/>
            <p:cNvSpPr>
              <a:spLocks noChangeShapeType="1"/>
            </p:cNvSpPr>
            <p:nvPr/>
          </p:nvSpPr>
          <p:spPr bwMode="auto">
            <a:xfrm flipH="1" flipV="1">
              <a:off x="3745" y="2674"/>
              <a:ext cx="858" cy="363"/>
            </a:xfrm>
            <a:prstGeom prst="lin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3" name="Line 64"/>
            <p:cNvSpPr>
              <a:spLocks noChangeShapeType="1"/>
            </p:cNvSpPr>
            <p:nvPr/>
          </p:nvSpPr>
          <p:spPr bwMode="auto">
            <a:xfrm flipH="1" flipV="1">
              <a:off x="4516" y="2220"/>
              <a:ext cx="417" cy="793"/>
            </a:xfrm>
            <a:prstGeom prst="lin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4" name="Line 65"/>
            <p:cNvSpPr>
              <a:spLocks noChangeShapeType="1"/>
            </p:cNvSpPr>
            <p:nvPr/>
          </p:nvSpPr>
          <p:spPr bwMode="auto">
            <a:xfrm flipV="1">
              <a:off x="3247" y="2796"/>
              <a:ext cx="179" cy="403"/>
            </a:xfrm>
            <a:prstGeom prst="lin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Line 66"/>
            <p:cNvSpPr>
              <a:spLocks noChangeShapeType="1"/>
            </p:cNvSpPr>
            <p:nvPr/>
          </p:nvSpPr>
          <p:spPr bwMode="auto">
            <a:xfrm flipV="1">
              <a:off x="3469" y="3036"/>
              <a:ext cx="287" cy="175"/>
            </a:xfrm>
            <a:prstGeom prst="lin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6" name="Line 67"/>
            <p:cNvSpPr>
              <a:spLocks noChangeShapeType="1"/>
            </p:cNvSpPr>
            <p:nvPr/>
          </p:nvSpPr>
          <p:spPr bwMode="auto">
            <a:xfrm flipV="1">
              <a:off x="1891" y="1676"/>
              <a:ext cx="906" cy="1506"/>
            </a:xfrm>
            <a:prstGeom prst="lin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7" name="Line 68"/>
            <p:cNvSpPr>
              <a:spLocks noChangeShapeType="1"/>
            </p:cNvSpPr>
            <p:nvPr/>
          </p:nvSpPr>
          <p:spPr bwMode="auto">
            <a:xfrm flipH="1" flipV="1">
              <a:off x="389" y="2175"/>
              <a:ext cx="916" cy="1007"/>
            </a:xfrm>
            <a:prstGeom prst="lin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8" name="Oval 69"/>
            <p:cNvSpPr>
              <a:spLocks noChangeArrowheads="1"/>
            </p:cNvSpPr>
            <p:nvPr/>
          </p:nvSpPr>
          <p:spPr bwMode="auto">
            <a:xfrm rot="-600000">
              <a:off x="162" y="1043"/>
              <a:ext cx="2675" cy="1269"/>
            </a:xfrm>
            <a:prstGeom prst="ellips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9" name="Oval 70"/>
            <p:cNvSpPr>
              <a:spLocks noChangeArrowheads="1"/>
            </p:cNvSpPr>
            <p:nvPr/>
          </p:nvSpPr>
          <p:spPr bwMode="auto">
            <a:xfrm>
              <a:off x="3478" y="1590"/>
              <a:ext cx="1042" cy="1133"/>
            </a:xfrm>
            <a:prstGeom prst="ellips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0" name="Oval 71"/>
            <p:cNvSpPr>
              <a:spLocks noChangeArrowheads="1"/>
            </p:cNvSpPr>
            <p:nvPr/>
          </p:nvSpPr>
          <p:spPr bwMode="auto">
            <a:xfrm>
              <a:off x="3432" y="2497"/>
              <a:ext cx="453" cy="544"/>
            </a:xfrm>
            <a:prstGeom prst="ellipse">
              <a:avLst/>
            </a:prstGeom>
            <a:noFill/>
            <a:ln w="19080" cap="rnd">
              <a:solidFill>
                <a:srgbClr val="0000CC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1" name="AutoShape 72"/>
            <p:cNvSpPr>
              <a:spLocks noChangeArrowheads="1"/>
            </p:cNvSpPr>
            <p:nvPr/>
          </p:nvSpPr>
          <p:spPr bwMode="auto">
            <a:xfrm>
              <a:off x="4076" y="3032"/>
              <a:ext cx="1406" cy="22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1" i="1" dirty="0" err="1">
                  <a:solidFill>
                    <a:srgbClr val="000099"/>
                  </a:solidFill>
                </a:rPr>
                <a:t>Clonorchis</a:t>
              </a:r>
              <a:r>
                <a:rPr lang="ru-RU" b="1" i="1" dirty="0">
                  <a:solidFill>
                    <a:srgbClr val="000099"/>
                  </a:solidFill>
                </a:rPr>
                <a:t> </a:t>
              </a:r>
              <a:r>
                <a:rPr lang="ru-RU" b="1" i="1" dirty="0" err="1">
                  <a:solidFill>
                    <a:srgbClr val="000099"/>
                  </a:solidFill>
                </a:rPr>
                <a:t>sinensis</a:t>
              </a:r>
              <a:endParaRPr lang="ru-RU" b="1" i="1" dirty="0">
                <a:solidFill>
                  <a:srgbClr val="000099"/>
                </a:solidFill>
              </a:endParaRPr>
            </a:p>
          </p:txBody>
        </p:sp>
        <p:sp>
          <p:nvSpPr>
            <p:cNvPr id="7242" name="AutoShape 73"/>
            <p:cNvSpPr>
              <a:spLocks noChangeArrowheads="1"/>
            </p:cNvSpPr>
            <p:nvPr/>
          </p:nvSpPr>
          <p:spPr bwMode="auto">
            <a:xfrm>
              <a:off x="2512" y="3224"/>
              <a:ext cx="1587" cy="226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1" i="1">
                  <a:solidFill>
                    <a:srgbClr val="000099"/>
                  </a:solidFill>
                </a:rPr>
                <a:t>Opisthorchis viverrini</a:t>
              </a:r>
            </a:p>
          </p:txBody>
        </p:sp>
        <p:sp>
          <p:nvSpPr>
            <p:cNvPr id="7243" name="AutoShape 74"/>
            <p:cNvSpPr>
              <a:spLocks noChangeArrowheads="1"/>
            </p:cNvSpPr>
            <p:nvPr/>
          </p:nvSpPr>
          <p:spPr bwMode="auto">
            <a:xfrm>
              <a:off x="666" y="3223"/>
              <a:ext cx="1587" cy="226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1" i="1">
                  <a:solidFill>
                    <a:srgbClr val="000099"/>
                  </a:solidFill>
                </a:rPr>
                <a:t>Opisthorchis felineus</a:t>
              </a:r>
            </a:p>
          </p:txBody>
        </p:sp>
        <p:sp>
          <p:nvSpPr>
            <p:cNvPr id="7244" name="AutoShape 75"/>
            <p:cNvSpPr>
              <a:spLocks noChangeArrowheads="1"/>
            </p:cNvSpPr>
            <p:nvPr/>
          </p:nvSpPr>
          <p:spPr bwMode="auto">
            <a:xfrm>
              <a:off x="575" y="3468"/>
              <a:ext cx="1587" cy="226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lnSpc>
                  <a:spcPct val="60000"/>
                </a:lnSpc>
                <a:spcBef>
                  <a:spcPts val="1125"/>
                </a:spcBef>
                <a:tabLst>
                  <a:tab pos="0" algn="l"/>
                  <a:tab pos="447675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1" i="1">
                  <a:solidFill>
                    <a:srgbClr val="000099"/>
                  </a:solidFill>
                </a:rPr>
                <a:t>Metorchis bilis</a:t>
              </a:r>
              <a:r>
                <a:rPr lang="ru-RU">
                  <a:solidFill>
                    <a:srgbClr val="000099"/>
                  </a:solidFill>
                </a:rPr>
                <a:t> </a:t>
              </a:r>
            </a:p>
          </p:txBody>
        </p:sp>
        <p:sp>
          <p:nvSpPr>
            <p:cNvPr id="7245" name="Oval 76"/>
            <p:cNvSpPr>
              <a:spLocks noChangeArrowheads="1"/>
            </p:cNvSpPr>
            <p:nvPr/>
          </p:nvSpPr>
          <p:spPr bwMode="auto">
            <a:xfrm>
              <a:off x="893" y="1815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6" name="Oval 77"/>
            <p:cNvSpPr>
              <a:spLocks noChangeArrowheads="1"/>
            </p:cNvSpPr>
            <p:nvPr/>
          </p:nvSpPr>
          <p:spPr bwMode="auto">
            <a:xfrm>
              <a:off x="620" y="1860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7" name="Oval 78"/>
            <p:cNvSpPr>
              <a:spLocks noChangeArrowheads="1"/>
            </p:cNvSpPr>
            <p:nvPr/>
          </p:nvSpPr>
          <p:spPr bwMode="auto">
            <a:xfrm>
              <a:off x="1466" y="1761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8" name="Oval 79"/>
            <p:cNvSpPr>
              <a:spLocks noChangeArrowheads="1"/>
            </p:cNvSpPr>
            <p:nvPr/>
          </p:nvSpPr>
          <p:spPr bwMode="auto">
            <a:xfrm>
              <a:off x="4113" y="1679"/>
              <a:ext cx="68" cy="68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9" name="Oval 80"/>
            <p:cNvSpPr>
              <a:spLocks noChangeArrowheads="1"/>
            </p:cNvSpPr>
            <p:nvPr/>
          </p:nvSpPr>
          <p:spPr bwMode="auto">
            <a:xfrm>
              <a:off x="1754" y="1543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0" name="Oval 81"/>
            <p:cNvSpPr>
              <a:spLocks noChangeArrowheads="1"/>
            </p:cNvSpPr>
            <p:nvPr/>
          </p:nvSpPr>
          <p:spPr bwMode="auto">
            <a:xfrm>
              <a:off x="1618" y="1633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1" name="Oval 82"/>
            <p:cNvSpPr>
              <a:spLocks noChangeArrowheads="1"/>
            </p:cNvSpPr>
            <p:nvPr/>
          </p:nvSpPr>
          <p:spPr bwMode="auto">
            <a:xfrm>
              <a:off x="2117" y="1497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2" name="Oval 83"/>
            <p:cNvSpPr>
              <a:spLocks noChangeArrowheads="1"/>
            </p:cNvSpPr>
            <p:nvPr/>
          </p:nvSpPr>
          <p:spPr bwMode="auto">
            <a:xfrm>
              <a:off x="530" y="1933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3" name="Oval 84"/>
            <p:cNvSpPr>
              <a:spLocks noChangeArrowheads="1"/>
            </p:cNvSpPr>
            <p:nvPr/>
          </p:nvSpPr>
          <p:spPr bwMode="auto">
            <a:xfrm>
              <a:off x="1190" y="1992"/>
              <a:ext cx="68" cy="68"/>
            </a:xfrm>
            <a:prstGeom prst="ellipse">
              <a:avLst/>
            </a:prstGeom>
            <a:solidFill>
              <a:srgbClr val="FF0000"/>
            </a:solidFill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4" name="Oval 85"/>
            <p:cNvSpPr>
              <a:spLocks noChangeArrowheads="1"/>
            </p:cNvSpPr>
            <p:nvPr/>
          </p:nvSpPr>
          <p:spPr bwMode="auto">
            <a:xfrm>
              <a:off x="1070" y="1839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5" name="Oval 86"/>
            <p:cNvSpPr>
              <a:spLocks noChangeArrowheads="1"/>
            </p:cNvSpPr>
            <p:nvPr/>
          </p:nvSpPr>
          <p:spPr bwMode="auto">
            <a:xfrm>
              <a:off x="1212" y="1598"/>
              <a:ext cx="68" cy="69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6" name="Oval 87"/>
            <p:cNvSpPr>
              <a:spLocks noChangeArrowheads="1"/>
            </p:cNvSpPr>
            <p:nvPr/>
          </p:nvSpPr>
          <p:spPr bwMode="auto">
            <a:xfrm>
              <a:off x="2615" y="1519"/>
              <a:ext cx="68" cy="68"/>
            </a:xfrm>
            <a:prstGeom prst="ellipse">
              <a:avLst/>
            </a:prstGeom>
            <a:solidFill>
              <a:srgbClr val="66FF33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Предсказание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антигенной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активности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5939015"/>
              </p:ext>
            </p:extLst>
          </p:nvPr>
        </p:nvGraphicFramePr>
        <p:xfrm>
          <a:off x="215516" y="548680"/>
          <a:ext cx="8712967" cy="5696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/>
                <a:gridCol w="3240360"/>
                <a:gridCol w="324036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Вителлин</a:t>
                      </a:r>
                      <a:r>
                        <a:rPr lang="ru-RU" baseline="0" dirty="0" smtClean="0"/>
                        <a:t> (246 </a:t>
                      </a:r>
                      <a:r>
                        <a:rPr lang="ru-RU" baseline="0" dirty="0" err="1" smtClean="0"/>
                        <a:t>ак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Катепсин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F (326 </a:t>
                      </a:r>
                      <a:r>
                        <a:rPr lang="ru-RU" dirty="0" err="1" smtClean="0"/>
                        <a:t>ак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CTL-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эпитопы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Программа: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CTL-epitope-Finder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распознавание в аминокислотной последовательности пептидов, которые имеют высокое сходство с последовательностями известных CTL –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эпитопов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Алгоритм: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построение весовой матрицы.</a:t>
                      </a:r>
                    </a:p>
                    <a:p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Пороговое</a:t>
                      </a:r>
                      <a:r>
                        <a:rPr lang="ru-RU" sz="16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значение: 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0.0.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MKLVAILLVVLLPAVLGDG</a:t>
                      </a:r>
                      <a:r>
                        <a:rPr lang="en-US" sz="1800" b="1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YYGPRSRGH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GRF</a:t>
                      </a:r>
                      <a:r>
                        <a:rPr lang="en-US" sz="1800" b="1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YRGAYGDHT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GRQTAASEYDLRGRLSQRGESS</a:t>
                      </a:r>
                      <a:r>
                        <a:rPr lang="en-US" sz="1800" b="1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YSGDWDTHA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REDDKDFYEIGGRYAVYGKAADDT</a:t>
                      </a:r>
                      <a:r>
                        <a:rPr lang="en-US" sz="1800" b="1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DYGLNAYLKAKGKF</a:t>
                      </a:r>
                      <a:r>
                        <a:rPr lang="en-US" sz="1800" b="1" u="sng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Y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GHGNEEQGSK</a:t>
                      </a:r>
                      <a:r>
                        <a:rPr lang="en-US" sz="1800" b="1" u="sng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FEQFTKFRR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GGG</a:t>
                      </a:r>
                      <a:r>
                        <a:rPr lang="en-US" sz="1800" b="1" u="sng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HDSYGKKKH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YNDYDTYGQMKKYGNRDVSSKFE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MYGKLKAKGKFDAYGKS</a:t>
                      </a:r>
                      <a:r>
                        <a:rPr lang="en-US" sz="1800" b="1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DVASEFDKYGKY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GQSGSSKDYADRDVYG</a:t>
                      </a:r>
                      <a:r>
                        <a:rPr lang="en-US" sz="1800" b="1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KLSGYGKYK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SYGKLSGYGSQDDYSKH</a:t>
                      </a:r>
                      <a:r>
                        <a:rPr lang="en-US" sz="1800" b="1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GRHADYDEL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GY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MRLFVCCVAVTTIW</a:t>
                      </a:r>
                      <a:r>
                        <a:rPr lang="en-US" sz="1800" b="1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SAFART</a:t>
                      </a:r>
                      <a:r>
                        <a:rPr lang="en-US" sz="1800" b="1" u="sng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TRF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ELDN</a:t>
                      </a:r>
                      <a:r>
                        <a:rPr lang="en-US" sz="1800" b="1" u="sng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ARALYEEFK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VKYKK</a:t>
                      </a:r>
                      <a:r>
                        <a:rPr lang="en-US" sz="1800" b="1" u="sng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TYSNDDDEL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RFRIFKDNLLRAKRLQAMEQGTAQYGVTQF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SDLTSEEFKTRYLRMRFDGPIVSEDL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TPQEDVTVDDDKFDWRDHGA</a:t>
                      </a:r>
                      <a:r>
                        <a:rPr lang="en-US" sz="1800" b="1" u="sng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VGPVLDQGDCGSCWAF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SVIGNVEGQWFRKTGKLLSLSEQRLIDCD</a:t>
                      </a:r>
                      <a:r>
                        <a:rPr lang="en-US" sz="1800" b="1" u="sng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HLDEGCDGG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YPPQTYGEIGKMGG</a:t>
                      </a:r>
                      <a:r>
                        <a:rPr lang="en-US" sz="1800" b="1" u="sng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LEXRSDYPX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TGXDGXC</a:t>
                      </a:r>
                      <a:r>
                        <a:rPr lang="en-US" sz="1800" b="1" u="sng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YMEKXKXVA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YVNGSXQLPCNEEIQATKLKEIGPLSFALNADTLQLYKXGIMHPR</a:t>
                      </a:r>
                      <a:r>
                        <a:rPr lang="en-US" sz="1800" b="1" u="sng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SXDPXGVNH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AVFXVGXG</a:t>
                      </a:r>
                      <a:r>
                        <a:rPr lang="en-US" sz="1800" b="1" u="sng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VEHGIPYWT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VKNSWGEF</a:t>
                      </a:r>
                      <a:r>
                        <a:rPr lang="en-US" sz="1800" b="1" u="sng" kern="1200" dirty="0" smtClean="0">
                          <a:solidFill>
                            <a:srgbClr val="CC00FF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FGEQGYFRI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XRGDGTCGINR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VVSTAIIK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последовательностей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эпитопов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белке</a:t>
                      </a:r>
                    </a:p>
                  </a:txBody>
                  <a:tcPr marL="90000" marR="90000" marT="5133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5,8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 %</a:t>
                      </a:r>
                    </a:p>
                  </a:txBody>
                  <a:tcPr marL="90000" marR="90000" marT="5133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30,1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%</a:t>
                      </a:r>
                    </a:p>
                  </a:txBody>
                  <a:tcPr marL="90000" marR="90000" marT="51336" marB="46800" horzOverflow="overflow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6376639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Для последовательности вителлина доля </a:t>
            </a:r>
            <a:r>
              <a:rPr lang="ru-RU" b="1" dirty="0" smtClean="0"/>
              <a:t>последовательностей </a:t>
            </a:r>
            <a:r>
              <a:rPr lang="en-US" b="1" dirty="0" smtClean="0"/>
              <a:t>CTL-</a:t>
            </a:r>
            <a:r>
              <a:rPr lang="ru-RU" b="1" dirty="0" err="1" smtClean="0"/>
              <a:t>эпитопов</a:t>
            </a:r>
            <a:r>
              <a:rPr lang="ru-RU" b="1" dirty="0" smtClean="0"/>
              <a:t> выше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Предсказание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антигенной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активности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6409329"/>
              </p:ext>
            </p:extLst>
          </p:nvPr>
        </p:nvGraphicFramePr>
        <p:xfrm>
          <a:off x="401894" y="548680"/>
          <a:ext cx="8229600" cy="559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019672"/>
                <a:gridCol w="34667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Вителлин</a:t>
                      </a:r>
                      <a:r>
                        <a:rPr lang="ru-RU" baseline="0" dirty="0" smtClean="0"/>
                        <a:t> (246 </a:t>
                      </a:r>
                      <a:r>
                        <a:rPr lang="ru-RU" baseline="0" dirty="0" err="1" smtClean="0"/>
                        <a:t>ак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Катепсин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F</a:t>
                      </a:r>
                      <a:r>
                        <a:rPr lang="en-US" baseline="0" dirty="0" smtClean="0"/>
                        <a:t> (326 </a:t>
                      </a:r>
                      <a:r>
                        <a:rPr lang="ru-RU" baseline="0" dirty="0" err="1" smtClean="0"/>
                        <a:t>ак</a:t>
                      </a:r>
                      <a:r>
                        <a:rPr lang="en-US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22956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В-клеточные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эпитопы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в пространственной структуре белка</a:t>
                      </a:r>
                    </a:p>
                    <a:p>
                      <a:r>
                        <a:rPr lang="ru-RU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Программа: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Discotope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распознавание пептидов, обладающих высоким сродством к В-клеточным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эпитопам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пространственной структуре белка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Алгоритм: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построение весовой матрицы с учетом аминокислотных свойств, пространственной структуры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Пороговое значение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-7,7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MRLFVCCVAVTTIWSAFART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TRFELDNA</a:t>
                      </a:r>
                      <a:r>
                        <a:rPr lang="en-US" sz="1600" b="1" u="sng" kern="1200" dirty="0" smtClean="0">
                          <a:solidFill>
                            <a:srgbClr val="33CC33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RAL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Y</a:t>
                      </a:r>
                      <a:r>
                        <a:rPr lang="en-US" sz="1600" b="1" u="sng" kern="1200" dirty="0" smtClean="0">
                          <a:solidFill>
                            <a:srgbClr val="33CC33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EE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</a:t>
                      </a:r>
                      <a:r>
                        <a:rPr lang="en-US" sz="1600" b="1" u="sng" kern="1200" dirty="0" smtClean="0">
                          <a:solidFill>
                            <a:srgbClr val="33CC33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KVKYKKTYSNDDDEL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RFRIFKDNLLRAKRLQ</a:t>
                      </a:r>
                      <a:r>
                        <a:rPr lang="en-US" sz="1600" b="1" u="sng" kern="1200" dirty="0" smtClean="0">
                          <a:solidFill>
                            <a:srgbClr val="33CC33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AMEQGT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AQYGVTQF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SDLTSEEFKTRYLRMRF</a:t>
                      </a:r>
                      <a:r>
                        <a:rPr lang="en-US" sz="1600" b="1" kern="1200" dirty="0" smtClean="0">
                          <a:solidFill>
                            <a:srgbClr val="33CC33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DGP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IVSED</a:t>
                      </a:r>
                      <a:r>
                        <a:rPr lang="en-US" sz="1600" b="1" kern="1200" dirty="0" smtClean="0">
                          <a:solidFill>
                            <a:srgbClr val="33CC33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</a:t>
                      </a:r>
                      <a:r>
                        <a:rPr lang="en-US" sz="1600" b="1" u="sng" kern="1200" dirty="0" smtClean="0">
                          <a:solidFill>
                            <a:srgbClr val="33CC33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PQEDVT</a:t>
                      </a:r>
                      <a:r>
                        <a:rPr lang="en-US" sz="1600" b="1" u="sng" kern="1200" dirty="0" smtClean="0">
                          <a:solidFill>
                            <a:srgbClr val="33CC33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VD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DDKFDWR</a:t>
                      </a:r>
                      <a:r>
                        <a:rPr lang="en-US" sz="1600" b="1" u="sng" kern="1200" dirty="0" smtClean="0">
                          <a:solidFill>
                            <a:srgbClr val="33CC33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DHG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AVGPVLDQGDCGSCWAFSVIGNVEGQWFR</a:t>
                      </a:r>
                      <a:r>
                        <a:rPr lang="en-US" sz="1600" b="1" u="sng" kern="1200" dirty="0" smtClean="0">
                          <a:solidFill>
                            <a:srgbClr val="33CC33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KTGK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LLSLSEQRLIDCDHLDEGCDGGYPPQTYGEIG</a:t>
                      </a:r>
                      <a:r>
                        <a:rPr lang="en-US" sz="1600" b="1" u="sng" kern="1200" dirty="0" smtClean="0">
                          <a:solidFill>
                            <a:srgbClr val="33CC33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KM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GGLEXRSDYPXTGXDGXCYM</a:t>
                      </a:r>
                      <a:r>
                        <a:rPr lang="en-US" sz="1600" b="1" u="sng" kern="1200" dirty="0" smtClean="0">
                          <a:solidFill>
                            <a:srgbClr val="33CC33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EKXK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XVAYVNGSXQLPCNEEIQATKLKEIGPLSFALNADTLQLYKXGIM</a:t>
                      </a:r>
                      <a:r>
                        <a:rPr lang="en-US" sz="1600" b="1" u="sng" kern="1200" dirty="0" smtClean="0">
                          <a:solidFill>
                            <a:srgbClr val="33CC33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HPRS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XDPXGVNHAVFXVGXG</a:t>
                      </a:r>
                      <a:r>
                        <a:rPr lang="en-US" sz="1600" b="1" u="sng" kern="1200" dirty="0" smtClean="0">
                          <a:solidFill>
                            <a:srgbClr val="33CC33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VEHGI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PYWTVKNSWGEFFGEQGYFRIXR</a:t>
                      </a:r>
                      <a:r>
                        <a:rPr lang="en-US" sz="1600" b="1" u="sng" kern="1200" dirty="0" smtClean="0">
                          <a:solidFill>
                            <a:srgbClr val="33CC33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GDG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TCGINR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VVSTAIIK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последовательностей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эпитопов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белке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20,2%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антигенность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Программа: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Scratch Protein  Predictor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Алгоритм: реконструкция  структуры, использование нейронной сети</a:t>
                      </a:r>
                    </a:p>
                  </a:txBody>
                  <a:tcPr marL="90000" marR="90000" marT="5133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0.765972</a:t>
                      </a:r>
                    </a:p>
                  </a:txBody>
                  <a:tcPr marL="90000" marR="90000" marT="5133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0.569235</a:t>
                      </a:r>
                    </a:p>
                  </a:txBody>
                  <a:tcPr marL="90000" marR="90000" marT="51336" marB="46800" horzOverflow="overflow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6211669"/>
            <a:ext cx="830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Биоинформатический</a:t>
            </a:r>
            <a:r>
              <a:rPr lang="ru-RU" b="1" dirty="0" smtClean="0"/>
              <a:t> анализ </a:t>
            </a:r>
            <a:r>
              <a:rPr lang="ru-RU" b="1" dirty="0" err="1" smtClean="0"/>
              <a:t>антигенных</a:t>
            </a:r>
            <a:r>
              <a:rPr lang="ru-RU" b="1" dirty="0" smtClean="0"/>
              <a:t> свойств двух белков показывает, что предсказанная </a:t>
            </a:r>
            <a:r>
              <a:rPr lang="ru-RU" b="1" dirty="0" err="1" smtClean="0"/>
              <a:t>антигенная</a:t>
            </a:r>
            <a:r>
              <a:rPr lang="ru-RU" b="1" dirty="0" smtClean="0"/>
              <a:t> активность вителлина  выше, чем </a:t>
            </a:r>
            <a:r>
              <a:rPr lang="ru-RU" b="1" dirty="0" err="1" smtClean="0"/>
              <a:t>катепсина</a:t>
            </a:r>
            <a:r>
              <a:rPr lang="ru-RU" b="1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Поиск сайтов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посттрансляционной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модификации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3744668"/>
              </p:ext>
            </p:extLst>
          </p:nvPr>
        </p:nvGraphicFramePr>
        <p:xfrm>
          <a:off x="251520" y="764704"/>
          <a:ext cx="8712968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880320"/>
                <a:gridCol w="2808312"/>
              </a:tblGrid>
              <a:tr h="3532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Вителлин</a:t>
                      </a:r>
                      <a:r>
                        <a:rPr lang="ru-RU" baseline="0" dirty="0" smtClean="0"/>
                        <a:t> (246 </a:t>
                      </a:r>
                      <a:r>
                        <a:rPr lang="ru-RU" baseline="0" dirty="0" err="1" smtClean="0"/>
                        <a:t>ак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Катепсин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F (326 </a:t>
                      </a:r>
                      <a:r>
                        <a:rPr lang="ru-RU" dirty="0" err="1" smtClean="0"/>
                        <a:t>ак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43272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Предсказание сайтов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фосфорилирования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гликозилирования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Программа: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NetPhos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предсказание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сайтов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фосфорилирования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серина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тирозина и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треонина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Алгоритм: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предсказание сайта по последовательности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методом нейронной сети</a:t>
                      </a:r>
                    </a:p>
                    <a:p>
                      <a:r>
                        <a:rPr lang="ru-RU" sz="1600" b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Порог: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0.5</a:t>
                      </a:r>
                    </a:p>
                    <a:p>
                      <a:r>
                        <a:rPr lang="ru-RU" sz="1600" b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Программа: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NetNGlyc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предсказание сайтов 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 –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гликозилирования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аспарагина</a:t>
                      </a:r>
                      <a:endParaRPr lang="en-US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Алгоритм: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предсказание сайта поиском последовательности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Asn-Xaa-Ser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Thr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методом нейронной сети</a:t>
                      </a:r>
                    </a:p>
                    <a:p>
                      <a:r>
                        <a:rPr lang="ru-RU" sz="1600" b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Порог: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0.5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MKLVAILLVVLLPAVLGDGYYGPR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RGHGRFYRGA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GDH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GRQ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EYDLRGRL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QRGE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SY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GDWDTHAREDDKDF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EIGGRYAVYGKAADDTD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GLNAYLKAKGKF</a:t>
                      </a: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YGHGNEEQG</a:t>
                      </a: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KFEQFTKFRRGGGHDS</a:t>
                      </a: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GKKKH</a:t>
                      </a: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NDYDT</a:t>
                      </a: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GQMKK</a:t>
                      </a: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GNRDV</a:t>
                      </a: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SS</a:t>
                      </a: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KFE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MYGKLKAKGKFDA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GKSDVA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EFDK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GK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GQSG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KD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ADRDVYGKLSGYGK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YGKL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GYG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QDD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KHGRHAD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DELG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MRLFVCCVAV</a:t>
                      </a:r>
                      <a:r>
                        <a:rPr lang="en-US" sz="1600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600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TIWSAFART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RFELDNARALYEEFKVK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KKT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YS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NDDDELRFRIFKDNLLRAKRLQAMEQGTAQYGVTQF</a:t>
                      </a:r>
                      <a:r>
                        <a:rPr lang="en-US" sz="1600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SDL</a:t>
                      </a:r>
                      <a:r>
                        <a:rPr lang="en-US" sz="1600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TS</a:t>
                      </a:r>
                      <a:r>
                        <a:rPr lang="en-US" sz="1600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EEFKTR</a:t>
                      </a:r>
                      <a:r>
                        <a:rPr lang="en-US" sz="1600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LRMRFDGPIVSEDL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PQEDVTVDDDKFDWRDHGAVGPVLDQGDCGSCWAFSVIGNVEGQWFRKTGKLL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LSEQRLIDCDHLDEGCDGGYPPQ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TY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GEIGKMGGLEAR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PATGADGACYMEKXKAVA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1600" u="sng" kern="5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u="sng" kern="5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GS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AQLPCNEEIQATKLKEIGPLSFALNADTLQLYKXGIMHPR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ADPAGVNHAVFAVGAGVEHGIPYW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VKN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WGEFFGEQG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600" u="sng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FRIARGDGTCGINR</a:t>
                      </a:r>
                      <a:r>
                        <a:rPr lang="en-US" sz="1600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VV</a:t>
                      </a:r>
                      <a:r>
                        <a:rPr lang="en-US" sz="1600" kern="5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kern="5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TAIIK</a:t>
                      </a:r>
                      <a:endParaRPr lang="ru-RU" sz="1600" kern="50" dirty="0" smtClean="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594928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последовательности вителлина количество предсказанных сайтов </a:t>
            </a:r>
            <a:r>
              <a:rPr lang="ru-RU" b="1" dirty="0" err="1" smtClean="0"/>
              <a:t>фосфорилирования</a:t>
            </a:r>
            <a:r>
              <a:rPr lang="ru-RU" b="1" dirty="0" smtClean="0"/>
              <a:t> больше, однако </a:t>
            </a:r>
            <a:r>
              <a:rPr lang="ru-RU" b="1" dirty="0" err="1" smtClean="0"/>
              <a:t>катепсин</a:t>
            </a:r>
            <a:r>
              <a:rPr lang="ru-RU" b="1" dirty="0" smtClean="0"/>
              <a:t> содержит сайт </a:t>
            </a:r>
            <a:r>
              <a:rPr lang="en-US" b="1" dirty="0" smtClean="0"/>
              <a:t>N-</a:t>
            </a:r>
            <a:r>
              <a:rPr lang="ru-RU" b="1" dirty="0" err="1" smtClean="0"/>
              <a:t>гликозилирования</a:t>
            </a:r>
            <a:r>
              <a:rPr lang="ru-RU" b="1" dirty="0" smtClean="0"/>
              <a:t> вблизи одного из </a:t>
            </a:r>
            <a:r>
              <a:rPr lang="ru-RU" b="1" dirty="0" err="1" smtClean="0"/>
              <a:t>эпитопов</a:t>
            </a:r>
            <a:r>
              <a:rPr lang="ru-RU" b="1" dirty="0" smtClean="0"/>
              <a:t>, который может влиять на его свойства.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36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0"/>
            <a:ext cx="8229600" cy="946150"/>
          </a:xfrm>
        </p:spPr>
        <p:txBody>
          <a:bodyPr>
            <a:normAutofit/>
          </a:bodyPr>
          <a:lstStyle/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 smtClean="0">
                <a:cs typeface="Times New Roman" pitchFamily="18" charset="0"/>
              </a:rPr>
              <a:t>Печеночные сосальщики индуцируют образование </a:t>
            </a:r>
            <a:r>
              <a:rPr lang="ru-RU" sz="2800" b="1" dirty="0" err="1" smtClean="0">
                <a:cs typeface="Times New Roman" pitchFamily="18" charset="0"/>
              </a:rPr>
              <a:t>холангиокарцином</a:t>
            </a:r>
            <a:endParaRPr lang="ru-RU" sz="2800" b="1" dirty="0" smtClean="0">
              <a:cs typeface="Times New Roman" pitchFamily="18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1131888"/>
            <a:ext cx="3213100" cy="47005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5563" y="2070100"/>
            <a:ext cx="3689350" cy="46736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59832" y="1124744"/>
            <a:ext cx="52565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Opisthorchis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viverrini</a:t>
            </a:r>
            <a:r>
              <a:rPr lang="en-US" sz="2000" i="1" dirty="0" smtClean="0"/>
              <a:t> </a:t>
            </a:r>
            <a:r>
              <a:rPr lang="ru-RU" sz="2000" dirty="0" smtClean="0"/>
              <a:t>является канцерогеном первой группы для человека (1994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5877272"/>
            <a:ext cx="47525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Clonorchis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sinensis</a:t>
            </a:r>
            <a:r>
              <a:rPr lang="en-US" sz="2000" i="1" dirty="0" smtClean="0"/>
              <a:t> </a:t>
            </a:r>
            <a:r>
              <a:rPr lang="ru-RU" sz="2000" dirty="0" smtClean="0"/>
              <a:t>является канцерогеном первой группы для человека (2009)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cs typeface="Times New Roman" pitchFamily="18" charset="0"/>
              </a:rPr>
              <a:t>Широко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ru-RU" sz="2800" b="1" dirty="0" smtClean="0">
                <a:cs typeface="Times New Roman" pitchFamily="18" charset="0"/>
              </a:rPr>
              <a:t>используемые средства диагностики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Паразитологические</a:t>
            </a:r>
            <a:r>
              <a:rPr lang="ru-RU" sz="2400" b="1" dirty="0" smtClean="0"/>
              <a:t> тесты: </a:t>
            </a:r>
            <a:r>
              <a:rPr lang="ru-RU" sz="2200" dirty="0" smtClean="0"/>
              <a:t>обнаружение в фекалиях и дуоденальном содержимом яиц </a:t>
            </a:r>
            <a:r>
              <a:rPr lang="en-US" sz="2200" i="1" dirty="0" err="1" smtClean="0"/>
              <a:t>O.felineus</a:t>
            </a:r>
            <a:endParaRPr lang="ru-RU" sz="2200" i="1" dirty="0" smtClean="0"/>
          </a:p>
          <a:p>
            <a:pPr>
              <a:buNone/>
            </a:pPr>
            <a:r>
              <a:rPr lang="ru-RU" sz="2200" u="sng" dirty="0" smtClean="0">
                <a:cs typeface="Times New Roman" pitchFamily="18" charset="0"/>
              </a:rPr>
              <a:t>Недостатки:</a:t>
            </a:r>
            <a:r>
              <a:rPr lang="ru-RU" sz="2200" dirty="0" smtClean="0">
                <a:cs typeface="Times New Roman" pitchFamily="18" charset="0"/>
              </a:rPr>
              <a:t> сложность распознавания яиц в полученных анализах, яйца появляются только на 4 неделе после заражения, субъективность определения заражения</a:t>
            </a:r>
          </a:p>
          <a:p>
            <a:pPr algn="ctr">
              <a:buNone/>
            </a:pPr>
            <a:r>
              <a:rPr lang="ru-RU" sz="2200" u="sng" dirty="0" smtClean="0">
                <a:cs typeface="Times New Roman" pitchFamily="18" charset="0"/>
              </a:rPr>
              <a:t>Однократно полученный отрицательный результат не свидетельствует об отсутствии </a:t>
            </a:r>
            <a:r>
              <a:rPr lang="ru-RU" sz="2200" u="sng" dirty="0" err="1" smtClean="0">
                <a:cs typeface="Times New Roman" pitchFamily="18" charset="0"/>
              </a:rPr>
              <a:t>описторхозной</a:t>
            </a:r>
            <a:r>
              <a:rPr lang="ru-RU" sz="2200" u="sng" dirty="0" smtClean="0">
                <a:cs typeface="Times New Roman" pitchFamily="18" charset="0"/>
              </a:rPr>
              <a:t> инвазии</a:t>
            </a:r>
            <a:r>
              <a:rPr lang="ru-RU" sz="2200" u="sng" dirty="0" smtClean="0"/>
              <a:t> </a:t>
            </a:r>
            <a:endParaRPr lang="ru-RU" sz="2200" dirty="0" smtClean="0">
              <a:cs typeface="Times New Roman" pitchFamily="18" charset="0"/>
            </a:endParaRPr>
          </a:p>
          <a:p>
            <a:r>
              <a:rPr lang="ru-RU" sz="2400" b="1" dirty="0" smtClean="0"/>
              <a:t>Иммунодиагностика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ru-RU" sz="2200" dirty="0" smtClean="0"/>
              <a:t>в имеющихся наборах используются антигены, полученные из </a:t>
            </a:r>
            <a:r>
              <a:rPr lang="ru-RU" sz="2200" dirty="0" err="1" smtClean="0"/>
              <a:t>гомогената</a:t>
            </a:r>
            <a:r>
              <a:rPr lang="ru-RU" sz="2200" dirty="0" smtClean="0"/>
              <a:t> паразита</a:t>
            </a:r>
          </a:p>
          <a:p>
            <a:pPr>
              <a:buNone/>
            </a:pPr>
            <a:r>
              <a:rPr lang="ru-RU" sz="2200" u="sng" dirty="0" smtClean="0">
                <a:cs typeface="Times New Roman" pitchFamily="18" charset="0"/>
              </a:rPr>
              <a:t>Недостаток: </a:t>
            </a:r>
            <a:r>
              <a:rPr lang="ru-RU" sz="2200" dirty="0" smtClean="0">
                <a:cs typeface="Times New Roman" pitchFamily="18" charset="0"/>
              </a:rPr>
              <a:t>низкая чувствительность и специфичность анализа </a:t>
            </a:r>
          </a:p>
          <a:p>
            <a:pPr>
              <a:buNone/>
            </a:pPr>
            <a:r>
              <a:rPr lang="ru-RU" sz="2200" u="sng" dirty="0" smtClean="0">
                <a:cs typeface="Times New Roman" pitchFamily="18" charset="0"/>
              </a:rPr>
              <a:t>Перспектива:</a:t>
            </a:r>
            <a:r>
              <a:rPr lang="ru-RU" sz="2200" dirty="0" smtClean="0">
                <a:cs typeface="Times New Roman" pitchFamily="18" charset="0"/>
              </a:rPr>
              <a:t> использование </a:t>
            </a:r>
            <a:r>
              <a:rPr lang="ru-RU" sz="2200" dirty="0" err="1" smtClean="0">
                <a:cs typeface="Times New Roman" pitchFamily="18" charset="0"/>
              </a:rPr>
              <a:t>рекомбинантных</a:t>
            </a:r>
            <a:r>
              <a:rPr lang="ru-RU" sz="2200" dirty="0" smtClean="0">
                <a:cs typeface="Times New Roman" pitchFamily="18" charset="0"/>
              </a:rPr>
              <a:t> белков паразита (высокоспецифичных антигенов)</a:t>
            </a:r>
            <a:endParaRPr lang="ru-RU" sz="2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712968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Цель работы:</a:t>
            </a:r>
          </a:p>
          <a:p>
            <a:pPr indent="457200"/>
            <a:r>
              <a:rPr lang="ru-RU" sz="2400" dirty="0" smtClean="0">
                <a:solidFill>
                  <a:srgbClr val="000000"/>
                </a:solidFill>
              </a:rPr>
              <a:t>исследовать </a:t>
            </a:r>
            <a:r>
              <a:rPr lang="ru-RU" sz="2400" dirty="0" err="1" smtClean="0">
                <a:solidFill>
                  <a:srgbClr val="000000"/>
                </a:solidFill>
              </a:rPr>
              <a:t>антигенные</a:t>
            </a:r>
            <a:r>
              <a:rPr lang="ru-RU" sz="2400" dirty="0" smtClean="0">
                <a:solidFill>
                  <a:srgbClr val="000000"/>
                </a:solidFill>
              </a:rPr>
              <a:t> и функциональные свойства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мажорных белков </a:t>
            </a:r>
            <a:r>
              <a:rPr lang="ru-RU" sz="2400" dirty="0" err="1" smtClean="0">
                <a:solidFill>
                  <a:srgbClr val="000000"/>
                </a:solidFill>
              </a:rPr>
              <a:t>катепсина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F</a:t>
            </a:r>
            <a:r>
              <a:rPr lang="ru-RU" sz="2400" dirty="0" smtClean="0">
                <a:solidFill>
                  <a:srgbClr val="000000"/>
                </a:solidFill>
              </a:rPr>
              <a:t> и вителлина </a:t>
            </a:r>
            <a:r>
              <a:rPr lang="en-US" sz="2400" i="1" dirty="0" smtClean="0">
                <a:solidFill>
                  <a:srgbClr val="000000"/>
                </a:solidFill>
              </a:rPr>
              <a:t>O</a:t>
            </a:r>
            <a:r>
              <a:rPr lang="ru-RU" sz="2400" i="1" dirty="0" smtClean="0">
                <a:solidFill>
                  <a:srgbClr val="000000"/>
                </a:solidFill>
              </a:rPr>
              <a:t>. </a:t>
            </a:r>
            <a:r>
              <a:rPr lang="en-US" sz="2400" i="1" dirty="0" err="1" smtClean="0">
                <a:solidFill>
                  <a:srgbClr val="000000"/>
                </a:solidFill>
              </a:rPr>
              <a:t>felineus</a:t>
            </a:r>
            <a:endParaRPr lang="ru-RU" sz="2400" i="1" dirty="0">
              <a:solidFill>
                <a:srgbClr val="000000"/>
              </a:solidFill>
            </a:endParaRPr>
          </a:p>
          <a:p>
            <a:pPr indent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1" dirty="0" smtClean="0">
              <a:solidFill>
                <a:srgbClr val="000000"/>
              </a:solidFill>
            </a:endParaRPr>
          </a:p>
          <a:p>
            <a:pPr indent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000000"/>
                </a:solidFill>
              </a:rPr>
              <a:t>Задачи: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indent="449263" eaLnBrk="0" hangingPunct="0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/>
              <a:t>провести структурно-функциональную аннотацию и предсказание </a:t>
            </a:r>
            <a:r>
              <a:rPr lang="ru-RU" sz="2400" dirty="0" err="1" smtClean="0"/>
              <a:t>антигенных</a:t>
            </a:r>
            <a:r>
              <a:rPr lang="ru-RU" sz="2400" dirty="0" smtClean="0"/>
              <a:t> свойств двух мажорных белков </a:t>
            </a:r>
            <a:r>
              <a:rPr lang="en-US" sz="2400" i="1" dirty="0" smtClean="0">
                <a:solidFill>
                  <a:srgbClr val="000000"/>
                </a:solidFill>
              </a:rPr>
              <a:t>O</a:t>
            </a:r>
            <a:r>
              <a:rPr lang="ru-RU" sz="2400" i="1" dirty="0" smtClean="0">
                <a:solidFill>
                  <a:srgbClr val="000000"/>
                </a:solidFill>
              </a:rPr>
              <a:t>. </a:t>
            </a:r>
            <a:r>
              <a:rPr lang="en-US" sz="2400" i="1" dirty="0" err="1" smtClean="0">
                <a:solidFill>
                  <a:srgbClr val="000000"/>
                </a:solidFill>
              </a:rPr>
              <a:t>felineus</a:t>
            </a:r>
            <a:r>
              <a:rPr lang="ru-RU" sz="2400" dirty="0" smtClean="0"/>
              <a:t> –</a:t>
            </a:r>
            <a:r>
              <a:rPr lang="en-US" sz="2400" dirty="0" smtClean="0"/>
              <a:t> </a:t>
            </a:r>
            <a:r>
              <a:rPr lang="ru-RU" sz="2400" dirty="0" err="1" smtClean="0"/>
              <a:t>катепсина</a:t>
            </a:r>
            <a:r>
              <a:rPr lang="en-US" sz="2400" dirty="0" smtClean="0"/>
              <a:t> F</a:t>
            </a:r>
            <a:r>
              <a:rPr lang="ru-RU" sz="2400" dirty="0" smtClean="0"/>
              <a:t> и вителлина - методами </a:t>
            </a:r>
            <a:r>
              <a:rPr lang="ru-RU" sz="2400" dirty="0" err="1" smtClean="0"/>
              <a:t>биоинформатики</a:t>
            </a:r>
            <a:endParaRPr lang="ru-RU" sz="2400" dirty="0" smtClean="0"/>
          </a:p>
          <a:p>
            <a:pPr indent="449263" eaLnBrk="0" hangingPunct="0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</a:rPr>
              <a:t>клонировать последовательности, кодирующие эти гены, </a:t>
            </a:r>
            <a:r>
              <a:rPr lang="ru-RU" sz="2400" dirty="0" smtClean="0"/>
              <a:t>получить продуценты соответствующих белков в </a:t>
            </a:r>
            <a:r>
              <a:rPr lang="ru-RU" sz="2400" dirty="0" err="1" smtClean="0"/>
              <a:t>прокариотической</a:t>
            </a:r>
            <a:r>
              <a:rPr lang="ru-RU" sz="2400" dirty="0" smtClean="0"/>
              <a:t> системе экспрессии </a:t>
            </a:r>
            <a:r>
              <a:rPr lang="en-US" sz="2400" i="1" dirty="0" smtClean="0"/>
              <a:t>E</a:t>
            </a:r>
            <a:r>
              <a:rPr lang="ru-RU" sz="2400" i="1" dirty="0" smtClean="0"/>
              <a:t>.</a:t>
            </a:r>
            <a:r>
              <a:rPr lang="en-US" sz="2400" i="1" dirty="0" smtClean="0"/>
              <a:t>coli</a:t>
            </a:r>
            <a:r>
              <a:rPr lang="ru-RU" sz="2400" dirty="0" smtClean="0"/>
              <a:t>, получить препараты </a:t>
            </a:r>
            <a:r>
              <a:rPr lang="ru-RU" sz="2400" dirty="0" err="1" smtClean="0"/>
              <a:t>рекомбинантных</a:t>
            </a:r>
            <a:r>
              <a:rPr lang="ru-RU" sz="2400" dirty="0" smtClean="0"/>
              <a:t> белков</a:t>
            </a:r>
            <a:endParaRPr lang="ru-RU" sz="2400" dirty="0" smtClean="0">
              <a:solidFill>
                <a:srgbClr val="000000"/>
              </a:solidFill>
            </a:endParaRPr>
          </a:p>
          <a:p>
            <a:pPr indent="449263" eaLnBrk="0" hangingPunct="0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/>
              <a:t>исследовать взаимодействие </a:t>
            </a:r>
            <a:r>
              <a:rPr lang="ru-RU" sz="2400" dirty="0" err="1" smtClean="0"/>
              <a:t>рекомбинантных</a:t>
            </a:r>
            <a:r>
              <a:rPr lang="ru-RU" sz="2400" dirty="0" smtClean="0"/>
              <a:t> белков </a:t>
            </a:r>
            <a:r>
              <a:rPr lang="ru-RU" sz="2400" dirty="0" err="1" smtClean="0"/>
              <a:t>катепсина</a:t>
            </a:r>
            <a:r>
              <a:rPr lang="ru-RU" sz="2400" dirty="0" smtClean="0"/>
              <a:t> </a:t>
            </a:r>
            <a:r>
              <a:rPr lang="en-US" sz="2400" dirty="0" smtClean="0"/>
              <a:t>F</a:t>
            </a:r>
            <a:r>
              <a:rPr lang="ru-RU" sz="2400" dirty="0" smtClean="0"/>
              <a:t> и вителлина с</a:t>
            </a:r>
            <a:r>
              <a:rPr lang="en-US" sz="2400" dirty="0" smtClean="0"/>
              <a:t> </a:t>
            </a:r>
            <a:r>
              <a:rPr lang="ru-RU" sz="2400" dirty="0" smtClean="0"/>
              <a:t>панелью сывороток пациентов, страдающих описторхозом</a:t>
            </a:r>
            <a:endParaRPr lang="ru-RU" sz="2800" dirty="0" smtClean="0"/>
          </a:p>
          <a:p>
            <a:r>
              <a:rPr lang="ru-RU" sz="2800" dirty="0" smtClean="0"/>
              <a:t>	</a:t>
            </a:r>
          </a:p>
          <a:p>
            <a:r>
              <a:rPr lang="ru-RU" sz="2800" b="1" dirty="0" smtClean="0"/>
              <a:t> </a:t>
            </a:r>
            <a:endParaRPr lang="ru-RU" sz="2800" dirty="0" smtClean="0"/>
          </a:p>
          <a:p>
            <a:endParaRPr lang="ru-RU" sz="2800" dirty="0" smtClean="0"/>
          </a:p>
          <a:p>
            <a:pPr indent="449263" eaLnBrk="0" hangingPunct="0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17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Белки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вителлин и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cs typeface="Times New Roman" pitchFamily="18" charset="0"/>
              </a:rPr>
              <a:t>катепсин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 F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4040188" cy="639762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Вителлин</a:t>
            </a:r>
            <a:endParaRPr lang="ru-RU" sz="2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4032448" cy="486916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0000"/>
                </a:solidFill>
              </a:rPr>
              <a:t>предшественники желточных белков синтезируются и накапливаются в </a:t>
            </a:r>
            <a:r>
              <a:rPr lang="ru-RU" sz="2200" dirty="0" err="1" smtClean="0">
                <a:solidFill>
                  <a:srgbClr val="000000"/>
                </a:solidFill>
              </a:rPr>
              <a:t>желточниках</a:t>
            </a:r>
            <a:r>
              <a:rPr lang="ru-RU" sz="2200" dirty="0" smtClean="0">
                <a:solidFill>
                  <a:srgbClr val="000000"/>
                </a:solidFill>
              </a:rPr>
              <a:t> паразита</a:t>
            </a: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ru-RU" sz="2200" dirty="0" smtClean="0">
                <a:solidFill>
                  <a:srgbClr val="000000"/>
                </a:solidFill>
              </a:rPr>
              <a:t> для  </a:t>
            </a:r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ru-RU" sz="2200" i="1" dirty="0" smtClean="0">
                <a:solidFill>
                  <a:srgbClr val="000000"/>
                </a:solidFill>
              </a:rPr>
              <a:t>. </a:t>
            </a:r>
            <a:r>
              <a:rPr lang="en-US" sz="2200" i="1" dirty="0" smtClean="0">
                <a:solidFill>
                  <a:srgbClr val="000000"/>
                </a:solidFill>
              </a:rPr>
              <a:t>hepatica</a:t>
            </a:r>
            <a:r>
              <a:rPr lang="ru-RU" sz="2200" dirty="0" smtClean="0">
                <a:solidFill>
                  <a:srgbClr val="000000"/>
                </a:solidFill>
              </a:rPr>
              <a:t> вителлин В является мажорным антигеном и составляет 6-7% от общего числа белков взрослого паразита</a:t>
            </a:r>
            <a:endParaRPr lang="ru-RU" sz="2200" i="1" dirty="0" smtClean="0">
              <a:solidFill>
                <a:srgbClr val="000000"/>
              </a:solidFill>
            </a:endParaRPr>
          </a:p>
          <a:p>
            <a:r>
              <a:rPr lang="ru-RU" sz="2200" dirty="0" smtClean="0">
                <a:solidFill>
                  <a:srgbClr val="000000"/>
                </a:solidFill>
              </a:rPr>
              <a:t>нет</a:t>
            </a:r>
            <a:r>
              <a:rPr lang="ru-RU" sz="2200" i="1" dirty="0" smtClean="0">
                <a:solidFill>
                  <a:srgbClr val="000000"/>
                </a:solidFill>
              </a:rPr>
              <a:t> </a:t>
            </a:r>
            <a:r>
              <a:rPr lang="ru-RU" sz="2200" dirty="0" smtClean="0">
                <a:solidFill>
                  <a:srgbClr val="000000"/>
                </a:solidFill>
              </a:rPr>
              <a:t>гомологов среди белков человека</a:t>
            </a:r>
            <a:endParaRPr lang="ru-RU" sz="2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476672"/>
            <a:ext cx="3969767" cy="639762"/>
          </a:xfrm>
        </p:spPr>
        <p:txBody>
          <a:bodyPr>
            <a:normAutofit/>
          </a:bodyPr>
          <a:lstStyle/>
          <a:p>
            <a:r>
              <a:rPr lang="ru-RU" sz="2600" dirty="0" err="1" smtClean="0"/>
              <a:t>Катепсин</a:t>
            </a:r>
            <a:r>
              <a:rPr lang="ru-RU" sz="2600" dirty="0" smtClean="0"/>
              <a:t> </a:t>
            </a:r>
            <a:r>
              <a:rPr lang="en-US" sz="2600" dirty="0" smtClean="0"/>
              <a:t>F</a:t>
            </a:r>
            <a:endParaRPr lang="ru-RU" sz="2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39952" y="1124744"/>
            <a:ext cx="4824536" cy="5256584"/>
          </a:xfrm>
        </p:spPr>
        <p:txBody>
          <a:bodyPr>
            <a:noAutofit/>
          </a:bodyPr>
          <a:lstStyle/>
          <a:p>
            <a:r>
              <a:rPr lang="ru-RU" sz="2200" dirty="0" err="1" smtClean="0">
                <a:solidFill>
                  <a:srgbClr val="000000"/>
                </a:solidFill>
              </a:rPr>
              <a:t>катепсины</a:t>
            </a:r>
            <a:r>
              <a:rPr lang="ru-RU" sz="2200" dirty="0" smtClean="0">
                <a:solidFill>
                  <a:srgbClr val="000000"/>
                </a:solidFill>
              </a:rPr>
              <a:t> составляют значительную фракцию всех активно транскрибируемых генов у </a:t>
            </a:r>
            <a:r>
              <a:rPr lang="ru-RU" sz="2200" dirty="0" err="1" smtClean="0">
                <a:solidFill>
                  <a:srgbClr val="000000"/>
                </a:solidFill>
              </a:rPr>
              <a:t>описторхид</a:t>
            </a:r>
            <a:endParaRPr lang="ru-RU" sz="2200" dirty="0" smtClean="0">
              <a:solidFill>
                <a:srgbClr val="FFFF00"/>
              </a:solidFill>
            </a:endParaRPr>
          </a:p>
          <a:p>
            <a:r>
              <a:rPr lang="ru-RU" sz="2200" dirty="0" smtClean="0"/>
              <a:t>являются истинно секретируемыми белками (</a:t>
            </a:r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ru-RU" sz="2200" i="1" dirty="0" smtClean="0">
                <a:solidFill>
                  <a:srgbClr val="000000"/>
                </a:solidFill>
              </a:rPr>
              <a:t>.</a:t>
            </a:r>
            <a:r>
              <a:rPr lang="en-US" sz="2200" i="1" dirty="0" smtClean="0">
                <a:solidFill>
                  <a:srgbClr val="000000"/>
                </a:solidFill>
              </a:rPr>
              <a:t> hepatica </a:t>
            </a:r>
            <a:r>
              <a:rPr lang="ru-RU" sz="2200" dirty="0" smtClean="0">
                <a:solidFill>
                  <a:srgbClr val="000000"/>
                </a:solidFill>
              </a:rPr>
              <a:t>)</a:t>
            </a:r>
            <a:endParaRPr lang="ru-RU" sz="2200" dirty="0" smtClean="0"/>
          </a:p>
          <a:p>
            <a:r>
              <a:rPr lang="ru-RU" sz="2200" dirty="0" smtClean="0">
                <a:solidFill>
                  <a:srgbClr val="000000"/>
                </a:solidFill>
              </a:rPr>
              <a:t>их основная биологическая функция связана с гидролизом различных белков хозяина для питания паразита и для защиты от иммунной системы хозяина</a:t>
            </a: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ru-RU" sz="2200" dirty="0" smtClean="0">
                <a:solidFill>
                  <a:srgbClr val="000000"/>
                </a:solidFill>
              </a:rPr>
              <a:t>потенциально может принимать участие в метастазировании при развитии рака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341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467544" y="2924944"/>
            <a:ext cx="1753592" cy="10011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cs typeface="Times New Roman" pitchFamily="18" charset="0"/>
              </a:rPr>
              <a:t>Схема </a:t>
            </a:r>
            <a:r>
              <a:rPr lang="ru-RU" sz="2800" b="1" dirty="0" err="1" smtClean="0">
                <a:cs typeface="Times New Roman" pitchFamily="18" charset="0"/>
              </a:rPr>
              <a:t>компьютерно-экспериментального</a:t>
            </a:r>
            <a:r>
              <a:rPr lang="ru-RU" sz="2800" b="1" dirty="0" smtClean="0">
                <a:cs typeface="Times New Roman" pitchFamily="18" charset="0"/>
              </a:rPr>
              <a:t> подхода для исследования </a:t>
            </a:r>
            <a:r>
              <a:rPr lang="ru-RU" sz="2800" b="1" dirty="0" err="1" smtClean="0">
                <a:cs typeface="Times New Roman" pitchFamily="18" charset="0"/>
              </a:rPr>
              <a:t>антигенных</a:t>
            </a:r>
            <a:r>
              <a:rPr lang="ru-RU" sz="2800" b="1" dirty="0" smtClean="0">
                <a:cs typeface="Times New Roman" pitchFamily="18" charset="0"/>
              </a:rPr>
              <a:t> свойств </a:t>
            </a:r>
            <a:r>
              <a:rPr lang="ru-RU" sz="2800" b="1" dirty="0" err="1" smtClean="0">
                <a:cs typeface="Times New Roman" pitchFamily="18" charset="0"/>
              </a:rPr>
              <a:t>катепсина</a:t>
            </a:r>
            <a:r>
              <a:rPr lang="ru-RU" sz="2800" b="1" dirty="0" smtClean="0">
                <a:cs typeface="Times New Roman" pitchFamily="18" charset="0"/>
              </a:rPr>
              <a:t> </a:t>
            </a:r>
            <a:r>
              <a:rPr lang="en-US" sz="2800" b="1" dirty="0" smtClean="0">
                <a:cs typeface="Times New Roman" pitchFamily="18" charset="0"/>
              </a:rPr>
              <a:t>F </a:t>
            </a:r>
            <a:r>
              <a:rPr lang="ru-RU" sz="2800" b="1" dirty="0" smtClean="0">
                <a:cs typeface="Times New Roman" pitchFamily="18" charset="0"/>
              </a:rPr>
              <a:t>и вителлина</a:t>
            </a:r>
            <a:br>
              <a:rPr lang="ru-RU" sz="2800" b="1" dirty="0" smtClean="0"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4438" y="2675180"/>
            <a:ext cx="731096" cy="111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507" y="2342543"/>
            <a:ext cx="829338" cy="101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1628800"/>
            <a:ext cx="1753592" cy="8570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Анализ литературных данных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9412" y="3148212"/>
            <a:ext cx="1084140" cy="73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606" y="3743914"/>
            <a:ext cx="2448272" cy="10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1510" y="2591274"/>
            <a:ext cx="2431508" cy="7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010" y="1458586"/>
            <a:ext cx="2448271" cy="9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2448270" cy="64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3848" y="1556792"/>
            <a:ext cx="241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Изучение доменной организации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67988" y="1487670"/>
            <a:ext cx="2431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Построение третичной структуры по гомологии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48274" y="2612695"/>
            <a:ext cx="241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Исследование </a:t>
            </a:r>
            <a:r>
              <a:rPr lang="ru-RU" b="1" dirty="0" err="1" smtClean="0"/>
              <a:t>антигенных</a:t>
            </a:r>
            <a:r>
              <a:rPr lang="ru-RU" b="1" dirty="0" smtClean="0"/>
              <a:t> свойств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31510" y="378697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Предсказание сайтов </a:t>
            </a:r>
            <a:r>
              <a:rPr lang="ru-RU" b="1" dirty="0" err="1" smtClean="0"/>
              <a:t>посттрансляционной</a:t>
            </a:r>
            <a:r>
              <a:rPr lang="ru-RU" b="1" dirty="0" smtClean="0"/>
              <a:t> модификации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9650" y="3231078"/>
            <a:ext cx="978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белок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2996952"/>
            <a:ext cx="1771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Поиск информации в базах данных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3352" y="4941168"/>
            <a:ext cx="2490923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Клонирование последовательностей гена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949280"/>
            <a:ext cx="7656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 – анализ имеющихся данных     2 – </a:t>
            </a:r>
            <a:r>
              <a:rPr lang="ru-RU" sz="2000" b="1" dirty="0" err="1" smtClean="0"/>
              <a:t>биоинформатический</a:t>
            </a:r>
            <a:r>
              <a:rPr lang="ru-RU" sz="2000" b="1" dirty="0" smtClean="0"/>
              <a:t> анализ </a:t>
            </a:r>
          </a:p>
          <a:p>
            <a:r>
              <a:rPr lang="en-US" sz="2000" b="1" dirty="0" smtClean="0"/>
              <a:t>3</a:t>
            </a:r>
            <a:r>
              <a:rPr lang="ru-RU" sz="2000" b="1" dirty="0" smtClean="0"/>
              <a:t> - экспериментальный анализ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9650" y="4920893"/>
            <a:ext cx="1377713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Получение экспрессии белка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4920893"/>
            <a:ext cx="1872208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Взаимодействие с панелью сывороток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rot="10800000">
            <a:off x="2267745" y="2011944"/>
            <a:ext cx="1489771" cy="145562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224027" y="3461910"/>
            <a:ext cx="1533489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28" idx="0"/>
            <a:endCxn id="10" idx="2"/>
          </p:cNvCxnSpPr>
          <p:nvPr/>
        </p:nvCxnSpPr>
        <p:spPr>
          <a:xfrm flipV="1">
            <a:off x="4361482" y="2203123"/>
            <a:ext cx="49738" cy="94508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028" idx="3"/>
          </p:cNvCxnSpPr>
          <p:nvPr/>
        </p:nvCxnSpPr>
        <p:spPr>
          <a:xfrm flipV="1">
            <a:off x="4903552" y="2243445"/>
            <a:ext cx="1272818" cy="1270559"/>
          </a:xfrm>
          <a:prstGeom prst="bentConnector3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" name="Соединительная линия уступом 2049"/>
          <p:cNvCxnSpPr/>
          <p:nvPr/>
        </p:nvCxnSpPr>
        <p:spPr>
          <a:xfrm flipV="1">
            <a:off x="4946452" y="3032140"/>
            <a:ext cx="1227958" cy="481864"/>
          </a:xfrm>
          <a:prstGeom prst="bentConnector3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Соединительная линия уступом 2052"/>
          <p:cNvCxnSpPr/>
          <p:nvPr/>
        </p:nvCxnSpPr>
        <p:spPr>
          <a:xfrm>
            <a:off x="4932040" y="3501008"/>
            <a:ext cx="1272818" cy="563068"/>
          </a:xfrm>
          <a:prstGeom prst="bentConnector3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Прямая со стрелкой 2067"/>
          <p:cNvCxnSpPr>
            <a:stCxn id="1028" idx="2"/>
          </p:cNvCxnSpPr>
          <p:nvPr/>
        </p:nvCxnSpPr>
        <p:spPr>
          <a:xfrm flipH="1">
            <a:off x="4355072" y="3879795"/>
            <a:ext cx="6410" cy="104109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Прямая со стрелкой 2069"/>
          <p:cNvCxnSpPr>
            <a:stCxn id="1028" idx="2"/>
          </p:cNvCxnSpPr>
          <p:nvPr/>
        </p:nvCxnSpPr>
        <p:spPr>
          <a:xfrm flipH="1">
            <a:off x="2884438" y="3879795"/>
            <a:ext cx="1477044" cy="104109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Прямая со стрелкой 2071"/>
          <p:cNvCxnSpPr>
            <a:stCxn id="1028" idx="2"/>
          </p:cNvCxnSpPr>
          <p:nvPr/>
        </p:nvCxnSpPr>
        <p:spPr>
          <a:xfrm>
            <a:off x="4361482" y="3879795"/>
            <a:ext cx="1506662" cy="104109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TextBox 2072"/>
          <p:cNvSpPr txBox="1"/>
          <p:nvPr/>
        </p:nvSpPr>
        <p:spPr>
          <a:xfrm>
            <a:off x="3834346" y="4107036"/>
            <a:ext cx="75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3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6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cs typeface="Times New Roman" pitchFamily="18" charset="0"/>
              </a:rPr>
              <a:t>Определение доменной структуры аминокислотных последовательностей белков</a:t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в базе данных CDD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186" y="1469975"/>
            <a:ext cx="722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Вителлин (доля предсказанной регулярной ВС </a:t>
            </a:r>
            <a:r>
              <a:rPr lang="en-US" sz="2400" b="1" dirty="0" smtClean="0"/>
              <a:t>&lt; 5</a:t>
            </a:r>
            <a:r>
              <a:rPr lang="ru-RU" sz="2400" b="1" dirty="0" smtClean="0"/>
              <a:t> </a:t>
            </a:r>
            <a:r>
              <a:rPr lang="en-US" sz="2400" b="1" dirty="0" smtClean="0"/>
              <a:t>%)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3186" y="3100222"/>
            <a:ext cx="8235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Катепсин</a:t>
            </a:r>
            <a:r>
              <a:rPr lang="ru-RU" sz="2400" b="1" dirty="0" smtClean="0"/>
              <a:t> </a:t>
            </a:r>
            <a:r>
              <a:rPr lang="en-US" sz="2400" b="1" dirty="0" smtClean="0"/>
              <a:t>F</a:t>
            </a:r>
            <a:r>
              <a:rPr lang="ru-RU" sz="2400" b="1" dirty="0" smtClean="0"/>
              <a:t> (доля предсказанной регулярной </a:t>
            </a:r>
            <a:r>
              <a:rPr lang="en-US" sz="2400" b="1" dirty="0" smtClean="0"/>
              <a:t>BC </a:t>
            </a:r>
            <a:r>
              <a:rPr lang="ru-RU" sz="2400" b="1" dirty="0" smtClean="0"/>
              <a:t>– 41,6 %</a:t>
            </a:r>
            <a:r>
              <a:rPr lang="en-US" sz="2400" b="1" dirty="0" smtClean="0"/>
              <a:t> </a:t>
            </a:r>
            <a:r>
              <a:rPr lang="ru-RU" sz="2400" b="1" dirty="0" smtClean="0"/>
              <a:t>) 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517233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Вителлин, вероятно, не является глобулярным белком, что делает затруднительным качественное предсказание его третичной структуры. Наличие консервативных доменов позволяет реконструировать модель третичной структуры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катепсина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высокой точностью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8324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31988"/>
            <a:ext cx="828092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cs typeface="Times New Roman" pitchFamily="18" charset="0"/>
              </a:rPr>
              <a:t>Программы, использованные для проведения структурно-функциональной аннотации и предсказания </a:t>
            </a:r>
            <a:r>
              <a:rPr lang="ru-RU" sz="2800" b="1" dirty="0" err="1" smtClean="0">
                <a:cs typeface="Times New Roman" pitchFamily="18" charset="0"/>
              </a:rPr>
              <a:t>антигенных</a:t>
            </a:r>
            <a:r>
              <a:rPr lang="ru-RU" sz="2800" b="1" dirty="0" smtClean="0">
                <a:cs typeface="Times New Roman" pitchFamily="18" charset="0"/>
              </a:rPr>
              <a:t> свойств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256584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8000" b="1" dirty="0" err="1" smtClean="0"/>
              <a:t>SignalP</a:t>
            </a:r>
            <a:r>
              <a:rPr lang="ru-RU" sz="3600" b="1" dirty="0" smtClean="0"/>
              <a:t> </a:t>
            </a:r>
            <a:r>
              <a:rPr lang="ru-RU" sz="4400" dirty="0" smtClean="0"/>
              <a:t>– </a:t>
            </a:r>
            <a:r>
              <a:rPr lang="ru-RU" sz="7200" dirty="0" smtClean="0"/>
              <a:t>Поиск сигнальных пептидов. </a:t>
            </a:r>
            <a:r>
              <a:rPr lang="ru-RU" sz="7200" u="sng" dirty="0" smtClean="0"/>
              <a:t>Алгоритм: </a:t>
            </a:r>
            <a:r>
              <a:rPr lang="ru-RU" sz="7200" dirty="0" smtClean="0"/>
              <a:t>метод нейронной сети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8000" b="1" dirty="0" smtClean="0"/>
              <a:t>CDD</a:t>
            </a:r>
            <a:r>
              <a:rPr lang="ru-RU" sz="7200" b="1" dirty="0" smtClean="0"/>
              <a:t> – </a:t>
            </a:r>
            <a:r>
              <a:rPr lang="ru-RU" sz="7200" dirty="0" smtClean="0"/>
              <a:t>предсказание доменной организации. </a:t>
            </a:r>
            <a:r>
              <a:rPr lang="ru-RU" sz="7200" u="sng" dirty="0" smtClean="0"/>
              <a:t>Алгоритм:</a:t>
            </a:r>
            <a:r>
              <a:rPr lang="ru-RU" sz="7200" dirty="0" smtClean="0"/>
              <a:t> множественное выравнивание</a:t>
            </a:r>
            <a:endParaRPr lang="en-US" sz="7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8000" b="1" dirty="0" smtClean="0"/>
              <a:t>SWISS-MODEL</a:t>
            </a:r>
            <a:r>
              <a:rPr lang="ru-RU" sz="7200" b="1" dirty="0" smtClean="0"/>
              <a:t>– </a:t>
            </a:r>
            <a:r>
              <a:rPr lang="ru-RU" sz="7200" dirty="0" smtClean="0"/>
              <a:t>построение третичной структуры белка по гомологии. </a:t>
            </a:r>
            <a:r>
              <a:rPr lang="ru-RU" sz="7200" u="sng" dirty="0" smtClean="0"/>
              <a:t>Алгоритм:</a:t>
            </a:r>
            <a:r>
              <a:rPr lang="ru-RU" sz="7200" dirty="0" smtClean="0"/>
              <a:t> реконструкция модели белка по шаблону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8000" b="1" dirty="0" err="1" smtClean="0"/>
              <a:t>BepiPred</a:t>
            </a:r>
            <a:r>
              <a:rPr lang="en-US" sz="7200" b="1" dirty="0" smtClean="0"/>
              <a:t> - </a:t>
            </a:r>
            <a:r>
              <a:rPr lang="ru-RU" sz="7200" dirty="0" smtClean="0">
                <a:solidFill>
                  <a:srgbClr val="000000"/>
                </a:solidFill>
                <a:cs typeface="Times New Roman" pitchFamily="18" charset="0"/>
              </a:rPr>
              <a:t>распознавание пептидов с высоким сродством к </a:t>
            </a:r>
            <a:r>
              <a:rPr lang="en-US" sz="7200" dirty="0" smtClean="0">
                <a:solidFill>
                  <a:srgbClr val="000000"/>
                </a:solidFill>
                <a:cs typeface="Times New Roman" pitchFamily="18" charset="0"/>
              </a:rPr>
              <a:t>B-</a:t>
            </a:r>
            <a:r>
              <a:rPr lang="ru-RU" sz="7200" dirty="0" smtClean="0">
                <a:solidFill>
                  <a:srgbClr val="000000"/>
                </a:solidFill>
                <a:cs typeface="Times New Roman" pitchFamily="18" charset="0"/>
              </a:rPr>
              <a:t>клеточным </a:t>
            </a:r>
            <a:r>
              <a:rPr lang="ru-RU" sz="7200" dirty="0" err="1" smtClean="0">
                <a:solidFill>
                  <a:srgbClr val="000000"/>
                </a:solidFill>
                <a:cs typeface="Times New Roman" pitchFamily="18" charset="0"/>
              </a:rPr>
              <a:t>эпитопам</a:t>
            </a:r>
            <a:r>
              <a:rPr lang="ru-RU" sz="7200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ru-RU" sz="7200" u="sng" dirty="0" smtClean="0">
                <a:solidFill>
                  <a:srgbClr val="000000"/>
                </a:solidFill>
                <a:cs typeface="Times New Roman" pitchFamily="18" charset="0"/>
              </a:rPr>
              <a:t>Алгоритм: </a:t>
            </a:r>
            <a:r>
              <a:rPr lang="ru-RU" sz="7200" dirty="0" smtClean="0">
                <a:solidFill>
                  <a:srgbClr val="000000"/>
                </a:solidFill>
                <a:cs typeface="Times New Roman" pitchFamily="18" charset="0"/>
              </a:rPr>
              <a:t>метод нейронной сети</a:t>
            </a:r>
            <a:endParaRPr lang="en-US" sz="7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8000" b="1" dirty="0" smtClean="0"/>
              <a:t>CTL-</a:t>
            </a:r>
            <a:r>
              <a:rPr lang="en-US" sz="8000" b="1" dirty="0" err="1" smtClean="0"/>
              <a:t>epitope</a:t>
            </a:r>
            <a:r>
              <a:rPr lang="en-US" sz="8000" b="1" dirty="0" smtClean="0"/>
              <a:t>-finder</a:t>
            </a:r>
            <a:r>
              <a:rPr lang="ru-RU" sz="7200" b="1" dirty="0" smtClean="0"/>
              <a:t> – </a:t>
            </a:r>
            <a:r>
              <a:rPr lang="ru-RU" sz="7200" dirty="0" smtClean="0">
                <a:solidFill>
                  <a:schemeClr val="dk1"/>
                </a:solidFill>
                <a:cs typeface="Times New Roman" pitchFamily="18" charset="0"/>
              </a:rPr>
              <a:t>распознавание пептидов с высоким сходством к последовательностям известных CTL –</a:t>
            </a:r>
            <a:r>
              <a:rPr lang="ru-RU" sz="7200" dirty="0" err="1" smtClean="0">
                <a:solidFill>
                  <a:schemeClr val="dk1"/>
                </a:solidFill>
                <a:cs typeface="Times New Roman" pitchFamily="18" charset="0"/>
              </a:rPr>
              <a:t>эпитопов</a:t>
            </a:r>
            <a:r>
              <a:rPr lang="ru-RU" sz="7200" dirty="0" smtClean="0">
                <a:solidFill>
                  <a:schemeClr val="dk1"/>
                </a:solidFill>
                <a:cs typeface="Times New Roman" pitchFamily="18" charset="0"/>
              </a:rPr>
              <a:t>. </a:t>
            </a:r>
            <a:r>
              <a:rPr lang="ru-RU" sz="7200" u="sng" dirty="0" smtClean="0">
                <a:solidFill>
                  <a:schemeClr val="dk1"/>
                </a:solidFill>
                <a:cs typeface="Times New Roman" pitchFamily="18" charset="0"/>
              </a:rPr>
              <a:t>Алгоритм: </a:t>
            </a:r>
            <a:r>
              <a:rPr lang="ru-RU" sz="7200" dirty="0" smtClean="0">
                <a:solidFill>
                  <a:schemeClr val="dk1"/>
                </a:solidFill>
                <a:cs typeface="Times New Roman" pitchFamily="18" charset="0"/>
              </a:rPr>
              <a:t>весовая матрица</a:t>
            </a:r>
            <a:endParaRPr lang="en-US" sz="7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8000" b="1" dirty="0" err="1" smtClean="0"/>
              <a:t>Discotope</a:t>
            </a:r>
            <a:r>
              <a:rPr lang="ru-RU" sz="7200" dirty="0" smtClean="0"/>
              <a:t> - </a:t>
            </a:r>
            <a:r>
              <a:rPr lang="ru-RU" sz="7200" dirty="0" smtClean="0">
                <a:cs typeface="Times New Roman" pitchFamily="18" charset="0"/>
              </a:rPr>
              <a:t>распознавание пептидов с высоким сродством к </a:t>
            </a:r>
            <a:r>
              <a:rPr lang="ru-RU" sz="7200" dirty="0" err="1" smtClean="0">
                <a:cs typeface="Times New Roman" pitchFamily="18" charset="0"/>
              </a:rPr>
              <a:t>В-клеточным</a:t>
            </a:r>
            <a:r>
              <a:rPr lang="ru-RU" sz="7200" dirty="0" smtClean="0">
                <a:cs typeface="Times New Roman" pitchFamily="18" charset="0"/>
              </a:rPr>
              <a:t> </a:t>
            </a:r>
            <a:r>
              <a:rPr lang="ru-RU" sz="7200" dirty="0" err="1" smtClean="0">
                <a:cs typeface="Times New Roman" pitchFamily="18" charset="0"/>
              </a:rPr>
              <a:t>эпитопам</a:t>
            </a:r>
            <a:r>
              <a:rPr lang="ru-RU" sz="7200" dirty="0" smtClean="0">
                <a:cs typeface="Times New Roman" pitchFamily="18" charset="0"/>
              </a:rPr>
              <a:t> в пространственной структуре белка. </a:t>
            </a:r>
            <a:r>
              <a:rPr lang="ru-RU" sz="7200" u="sng" dirty="0" smtClean="0">
                <a:solidFill>
                  <a:srgbClr val="000000"/>
                </a:solidFill>
                <a:cs typeface="Times New Roman" pitchFamily="18" charset="0"/>
              </a:rPr>
              <a:t>Алгоритм: </a:t>
            </a:r>
            <a:r>
              <a:rPr lang="ru-RU" sz="7200" dirty="0" smtClean="0">
                <a:solidFill>
                  <a:srgbClr val="000000"/>
                </a:solidFill>
                <a:cs typeface="Times New Roman" pitchFamily="18" charset="0"/>
              </a:rPr>
              <a:t>весовая матрица с учетом аминокислотных свойств, пространственной структуры</a:t>
            </a:r>
            <a:endParaRPr lang="en-US" sz="7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8000" b="1" dirty="0" smtClean="0"/>
              <a:t>Scratch Protein Predictor</a:t>
            </a:r>
            <a:r>
              <a:rPr lang="en-US" sz="8000" dirty="0" smtClean="0"/>
              <a:t> </a:t>
            </a:r>
            <a:r>
              <a:rPr lang="en-US" sz="7200" dirty="0" smtClean="0"/>
              <a:t>– </a:t>
            </a:r>
            <a:r>
              <a:rPr lang="ru-RU" sz="7200" dirty="0" smtClean="0"/>
              <a:t>предсказание общей </a:t>
            </a:r>
            <a:r>
              <a:rPr lang="ru-RU" sz="7200" dirty="0" err="1" smtClean="0"/>
              <a:t>антигенности</a:t>
            </a:r>
            <a:r>
              <a:rPr lang="ru-RU" sz="7200" dirty="0" smtClean="0"/>
              <a:t> на основе информации о вторичной структуре, взаимодействиях между аминокислотами, предсказанных </a:t>
            </a:r>
            <a:r>
              <a:rPr lang="en-US" sz="7200" dirty="0" smtClean="0"/>
              <a:t>B-</a:t>
            </a:r>
            <a:r>
              <a:rPr lang="ru-RU" sz="7200" dirty="0" smtClean="0"/>
              <a:t>клеточных </a:t>
            </a:r>
            <a:r>
              <a:rPr lang="ru-RU" sz="7200" dirty="0" err="1" smtClean="0"/>
              <a:t>эпитопах</a:t>
            </a:r>
            <a:r>
              <a:rPr lang="ru-RU" sz="7200" dirty="0" smtClean="0"/>
              <a:t>. </a:t>
            </a:r>
            <a:r>
              <a:rPr lang="ru-RU" sz="7200" u="sng" dirty="0" smtClean="0"/>
              <a:t>Алгоритм</a:t>
            </a:r>
            <a:r>
              <a:rPr lang="ru-RU" sz="7200" dirty="0" smtClean="0"/>
              <a:t>: весовая матрица, метод нейронной сети</a:t>
            </a:r>
            <a:endParaRPr lang="en-US" sz="7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8000" b="1" dirty="0" err="1" smtClean="0"/>
              <a:t>NetNGlyc</a:t>
            </a:r>
            <a:r>
              <a:rPr lang="ru-RU" sz="7200" dirty="0" smtClean="0"/>
              <a:t> </a:t>
            </a:r>
            <a:r>
              <a:rPr lang="ru-RU" sz="7200" b="1" dirty="0" smtClean="0"/>
              <a:t>, </a:t>
            </a:r>
            <a:r>
              <a:rPr lang="en-US" sz="8000" b="1" dirty="0" err="1" smtClean="0"/>
              <a:t>NetPhos</a:t>
            </a:r>
            <a:r>
              <a:rPr lang="ru-RU" sz="7200" dirty="0" smtClean="0"/>
              <a:t> - </a:t>
            </a:r>
            <a:r>
              <a:rPr lang="ru-RU" sz="7200" dirty="0" smtClean="0">
                <a:cs typeface="Times New Roman" pitchFamily="18" charset="0"/>
              </a:rPr>
              <a:t>предсказание сайтов </a:t>
            </a:r>
            <a:r>
              <a:rPr lang="en-US" sz="7200" dirty="0" smtClean="0">
                <a:cs typeface="Times New Roman" pitchFamily="18" charset="0"/>
              </a:rPr>
              <a:t>N – </a:t>
            </a:r>
            <a:r>
              <a:rPr lang="ru-RU" sz="7200" dirty="0" err="1" smtClean="0">
                <a:cs typeface="Times New Roman" pitchFamily="18" charset="0"/>
              </a:rPr>
              <a:t>гликозилирования</a:t>
            </a:r>
            <a:r>
              <a:rPr lang="ru-RU" sz="7200" dirty="0" smtClean="0">
                <a:cs typeface="Times New Roman" pitchFamily="18" charset="0"/>
              </a:rPr>
              <a:t> АСН</a:t>
            </a:r>
            <a:r>
              <a:rPr lang="en-US" sz="7200" dirty="0" smtClean="0">
                <a:cs typeface="Times New Roman" pitchFamily="18" charset="0"/>
              </a:rPr>
              <a:t> </a:t>
            </a:r>
            <a:r>
              <a:rPr lang="ru-RU" sz="7200" dirty="0" smtClean="0">
                <a:cs typeface="Times New Roman" pitchFamily="18" charset="0"/>
              </a:rPr>
              <a:t>и </a:t>
            </a:r>
            <a:r>
              <a:rPr lang="ru-RU" sz="7200" dirty="0" err="1" smtClean="0">
                <a:cs typeface="Times New Roman" pitchFamily="18" charset="0"/>
              </a:rPr>
              <a:t>фосфорилирования</a:t>
            </a:r>
            <a:r>
              <a:rPr lang="ru-RU" sz="7200" dirty="0" smtClean="0">
                <a:cs typeface="Times New Roman" pitchFamily="18" charset="0"/>
              </a:rPr>
              <a:t> (ТИР,ТРЕ,</a:t>
            </a:r>
            <a:r>
              <a:rPr lang="en-US" sz="7200" dirty="0" smtClean="0">
                <a:cs typeface="Times New Roman" pitchFamily="18" charset="0"/>
              </a:rPr>
              <a:t>CEP</a:t>
            </a:r>
            <a:r>
              <a:rPr lang="ru-RU" sz="7200" dirty="0" smtClean="0">
                <a:cs typeface="Times New Roman" pitchFamily="18" charset="0"/>
              </a:rPr>
              <a:t>). </a:t>
            </a:r>
            <a:r>
              <a:rPr lang="ru-RU" sz="7200" u="sng" dirty="0" smtClean="0">
                <a:cs typeface="Times New Roman" pitchFamily="18" charset="0"/>
              </a:rPr>
              <a:t>Алгоритм: </a:t>
            </a:r>
            <a:r>
              <a:rPr lang="ru-RU" sz="7200" dirty="0" smtClean="0">
                <a:cs typeface="Times New Roman" pitchFamily="18" charset="0"/>
              </a:rPr>
              <a:t>метод нейронной сети</a:t>
            </a:r>
            <a:endParaRPr lang="ru-RU" sz="6400" dirty="0" smtClean="0"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3606</TotalTime>
  <Words>3157</Words>
  <Application>Microsoft Office PowerPoint</Application>
  <PresentationFormat>Экран (4:3)</PresentationFormat>
  <Paragraphs>301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Компьютерный и экспериментальный анализ иммуногенных свойств  вителлина и катепсина F O. felineus</vt:lpstr>
      <vt:lpstr>Распространенность семейства Opisthorchiidae </vt:lpstr>
      <vt:lpstr>Печеночные сосальщики индуцируют образование холангиокарцином</vt:lpstr>
      <vt:lpstr>Широко используемые средства диагностики</vt:lpstr>
      <vt:lpstr>Слайд 5</vt:lpstr>
      <vt:lpstr>Белки вителлин и катепсин F </vt:lpstr>
      <vt:lpstr>Схема компьютерно-экспериментального подхода для исследования антигенных свойств катепсина F и вителлина </vt:lpstr>
      <vt:lpstr>Определение доменной структуры аминокислотных последовательностей белков в базе данных CDD</vt:lpstr>
      <vt:lpstr>Программы, использованные для проведения структурно-функциональной аннотации и предсказания антигенных свойств</vt:lpstr>
      <vt:lpstr>Пример предсказания последовательностей B -клеточных эпитопов программой BepiPred</vt:lpstr>
      <vt:lpstr>Трехмерные структуры катепсина F </vt:lpstr>
      <vt:lpstr>Результаты биоинформатического анализа</vt:lpstr>
      <vt:lpstr>Схема эксперимента по клонированию последовательностей генов</vt:lpstr>
      <vt:lpstr>ПЦР-скрининг колоний на наличие вставки последовательности гена</vt:lpstr>
      <vt:lpstr>Анализ индукции целевых белков</vt:lpstr>
      <vt:lpstr>Анализ растворимости белков</vt:lpstr>
      <vt:lpstr>Определение взаимодействия рекомбинантных белков катепсина F и вителлина O. felineus с панелью сывороток  пациентов больных описторхозом</vt:lpstr>
      <vt:lpstr> Выводы</vt:lpstr>
      <vt:lpstr>Слайд 19</vt:lpstr>
      <vt:lpstr>Предсказание антигенной активности</vt:lpstr>
      <vt:lpstr>Предсказание антигенной активности</vt:lpstr>
      <vt:lpstr>Поиск сайтов посттрансляционной модификации</vt:lpstr>
    </vt:vector>
  </TitlesOfParts>
  <Company>ICiG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bukharina</cp:lastModifiedBy>
  <cp:revision>231</cp:revision>
  <dcterms:created xsi:type="dcterms:W3CDTF">2012-04-15T04:45:23Z</dcterms:created>
  <dcterms:modified xsi:type="dcterms:W3CDTF">2012-06-19T08:30:36Z</dcterms:modified>
</cp:coreProperties>
</file>