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87" r:id="rId4"/>
    <p:sldId id="289" r:id="rId5"/>
    <p:sldId id="291" r:id="rId6"/>
    <p:sldId id="294" r:id="rId7"/>
    <p:sldId id="292" r:id="rId8"/>
    <p:sldId id="296" r:id="rId9"/>
    <p:sldId id="297" r:id="rId10"/>
    <p:sldId id="299" r:id="rId11"/>
    <p:sldId id="273" r:id="rId12"/>
    <p:sldId id="298" r:id="rId13"/>
    <p:sldId id="301" r:id="rId14"/>
    <p:sldId id="300" r:id="rId15"/>
    <p:sldId id="26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3EAD6E-0B26-4DCE-8D0F-2F24177AE9A4}">
          <p14:sldIdLst>
            <p14:sldId id="256"/>
            <p14:sldId id="268"/>
            <p14:sldId id="287"/>
            <p14:sldId id="289"/>
            <p14:sldId id="291"/>
            <p14:sldId id="294"/>
            <p14:sldId id="292"/>
            <p14:sldId id="296"/>
            <p14:sldId id="297"/>
            <p14:sldId id="299"/>
            <p14:sldId id="273"/>
            <p14:sldId id="298"/>
            <p14:sldId id="301"/>
            <p14:sldId id="300"/>
            <p14:sldId id="267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9314" autoAdjust="0"/>
  </p:normalViewPr>
  <p:slideViewPr>
    <p:cSldViewPr>
      <p:cViewPr>
        <p:scale>
          <a:sx n="72" d="100"/>
          <a:sy n="72" d="100"/>
        </p:scale>
        <p:origin x="-275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dane\Desktop\te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dane\Desktop\tem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dane\Desktop\t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Лист1!$B$1:$B$3</c:f>
              <c:numCache>
                <c:formatCode>General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98240"/>
        <c:axId val="88106688"/>
      </c:barChart>
      <c:catAx>
        <c:axId val="10669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000"/>
                  <a:t>Признак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8106688"/>
        <c:crosses val="autoZero"/>
        <c:auto val="1"/>
        <c:lblAlgn val="ctr"/>
        <c:lblOffset val="100"/>
        <c:noMultiLvlLbl val="0"/>
      </c:catAx>
      <c:valAx>
        <c:axId val="88106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00"/>
                  <a:t>Частота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4.5801526717557252E-2"/>
              <c:y val="4.124336202160774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69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Лист1!$B$5:$B$6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96704"/>
        <c:axId val="88108416"/>
      </c:barChart>
      <c:catAx>
        <c:axId val="10669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Признак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8108416"/>
        <c:crosses val="autoZero"/>
        <c:auto val="1"/>
        <c:lblAlgn val="ctr"/>
        <c:lblOffset val="100"/>
        <c:noMultiLvlLbl val="0"/>
      </c:catAx>
      <c:valAx>
        <c:axId val="88108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Частота</a:t>
                </a:r>
              </a:p>
            </c:rich>
          </c:tx>
          <c:layout>
            <c:manualLayout>
              <c:xMode val="edge"/>
              <c:yMode val="edge"/>
              <c:x val="7.0175438596491224E-2"/>
              <c:y val="7.002777937429352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69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Лист1!$D$1:$D$6</c:f>
              <c:strCache>
                <c:ptCount val="6"/>
                <c:pt idx="0">
                  <c:v>(1,1)</c:v>
                </c:pt>
                <c:pt idx="1">
                  <c:v>(1,2)</c:v>
                </c:pt>
                <c:pt idx="2">
                  <c:v>(2,1)</c:v>
                </c:pt>
                <c:pt idx="3">
                  <c:v>(2,2)</c:v>
                </c:pt>
                <c:pt idx="4">
                  <c:v>(3,1)</c:v>
                </c:pt>
                <c:pt idx="5">
                  <c:v>(3,2)</c:v>
                </c:pt>
              </c:strCache>
            </c:strRef>
          </c:cat>
          <c:val>
            <c:numRef>
              <c:f>Лист1!$E$1:$E$6</c:f>
              <c:numCache>
                <c:formatCode>General</c:formatCode>
                <c:ptCount val="6"/>
                <c:pt idx="0">
                  <c:v>0.16</c:v>
                </c:pt>
                <c:pt idx="1">
                  <c:v>0.04</c:v>
                </c:pt>
                <c:pt idx="2">
                  <c:v>0.24</c:v>
                </c:pt>
                <c:pt idx="3">
                  <c:v>0.06</c:v>
                </c:pt>
                <c:pt idx="4">
                  <c:v>0.4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98752"/>
        <c:axId val="88112448"/>
      </c:barChart>
      <c:catAx>
        <c:axId val="10669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Мономорфная популяция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8112448"/>
        <c:crosses val="autoZero"/>
        <c:auto val="1"/>
        <c:lblAlgn val="ctr"/>
        <c:lblOffset val="100"/>
        <c:noMultiLvlLbl val="0"/>
      </c:catAx>
      <c:valAx>
        <c:axId val="8811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Частота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3.620552639253428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69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01EB9-C30D-447C-86F6-2DE4DC6EB3F3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2A42E-CCB7-48CF-B069-71A2E72CD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7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Заголовок типа «Цели и задачи»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2A42E-CCB7-48CF-B069-71A2E72CDA1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2A42E-CCB7-48CF-B069-71A2E72CDA1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Высокопроизводительное компьютерное моделирование популяционно-генетических процессов в бактериальных сообществах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064896" cy="1705744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endParaRPr lang="ru-RU" sz="2000" dirty="0" smtClean="0"/>
          </a:p>
          <a:p>
            <a:endParaRPr lang="en-US" sz="2000" dirty="0"/>
          </a:p>
          <a:p>
            <a:pPr algn="r"/>
            <a:r>
              <a:rPr lang="ru-RU" sz="2000" dirty="0" smtClean="0"/>
              <a:t>Студент Мустафин З.С.</a:t>
            </a:r>
            <a:r>
              <a:rPr lang="ru-RU" sz="2000" dirty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кафедра информационной биологии ФЕН НГУ</a:t>
            </a:r>
          </a:p>
          <a:p>
            <a:pPr algn="r"/>
            <a:r>
              <a:rPr lang="ru-RU" sz="2000" dirty="0" smtClean="0"/>
              <a:t>Научный руководитель</a:t>
            </a:r>
            <a:r>
              <a:rPr lang="en-US" sz="2000" dirty="0" smtClean="0"/>
              <a:t> </a:t>
            </a:r>
            <a:r>
              <a:rPr lang="ru-RU" sz="2000" dirty="0" smtClean="0"/>
              <a:t>к.б.н.</a:t>
            </a:r>
            <a:r>
              <a:rPr lang="en-US" sz="2000" dirty="0" smtClean="0"/>
              <a:t> </a:t>
            </a:r>
            <a:r>
              <a:rPr lang="ru-RU" sz="2000" dirty="0" err="1" smtClean="0"/>
              <a:t>Лашин</a:t>
            </a:r>
            <a:r>
              <a:rPr lang="ru-RU" sz="2000" dirty="0" smtClean="0"/>
              <a:t> С.А., лаб. мол-ген. систем, </a:t>
            </a:r>
            <a:r>
              <a:rPr lang="ru-RU" sz="2000" dirty="0" err="1" smtClean="0"/>
              <a:t>ИЦиГ</a:t>
            </a:r>
            <a:r>
              <a:rPr lang="ru-RU" sz="2000" dirty="0" smtClean="0"/>
              <a:t> СО РАН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52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/>
              <a:t>Особенности применения генетических спектров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/>
              <a:t>Мутация в ГЭК моделируется в генетическом спектре.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До мутации:</a:t>
            </a:r>
          </a:p>
          <a:p>
            <a:pPr marL="0" indent="0">
              <a:buNone/>
            </a:pPr>
            <a:r>
              <a:rPr lang="ru-RU" sz="2400" dirty="0" smtClean="0"/>
              <a:t>1 </a:t>
            </a:r>
            <a:r>
              <a:rPr lang="ru-RU" sz="2400" dirty="0"/>
              <a:t>(0.6)	2 (0.4)		</a:t>
            </a:r>
            <a:r>
              <a:rPr lang="ru-RU" sz="2400" dirty="0" smtClean="0"/>
              <a:t>	- </a:t>
            </a:r>
            <a:r>
              <a:rPr lang="ru-RU" sz="2400" dirty="0"/>
              <a:t>распределение аллелей для гена 1</a:t>
            </a:r>
          </a:p>
          <a:p>
            <a:pPr marL="0" indent="0">
              <a:buNone/>
            </a:pPr>
            <a:r>
              <a:rPr lang="ru-RU" sz="2400" dirty="0"/>
              <a:t>3 (0.5)	4 (0.5) 		</a:t>
            </a:r>
            <a:r>
              <a:rPr lang="ru-RU" sz="2400" dirty="0" smtClean="0"/>
              <a:t>	- </a:t>
            </a:r>
            <a:r>
              <a:rPr lang="ru-RU" sz="2400" dirty="0"/>
              <a:t>распределение аллелей для гена </a:t>
            </a:r>
            <a:r>
              <a:rPr lang="ru-RU" sz="2400" dirty="0" smtClean="0"/>
              <a:t>2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Предположим, происходит </a:t>
            </a:r>
            <a:r>
              <a:rPr lang="ru-RU" sz="2400" dirty="0"/>
              <a:t>мутация второго аллельного варианта второго гена с переносом 40% его концентрации на новое значение, т.е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После мутации: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1 (0.6)	2 (0.4)		</a:t>
            </a:r>
            <a:r>
              <a:rPr lang="ru-RU" sz="2400" dirty="0" smtClean="0"/>
              <a:t>	- </a:t>
            </a:r>
            <a:r>
              <a:rPr lang="ru-RU" sz="2400" dirty="0"/>
              <a:t>распределение аллелей для гена 1</a:t>
            </a:r>
          </a:p>
          <a:p>
            <a:pPr marL="0" indent="0">
              <a:buNone/>
            </a:pPr>
            <a:r>
              <a:rPr lang="ru-RU" sz="2400" dirty="0"/>
              <a:t>3 (0.5)	4 (0.3)       6 (0.2) 	</a:t>
            </a:r>
            <a:r>
              <a:rPr lang="ru-RU" sz="2400" dirty="0" smtClean="0"/>
              <a:t>	- </a:t>
            </a:r>
            <a:r>
              <a:rPr lang="ru-RU" sz="2400" dirty="0"/>
              <a:t>распределение аллелей для гена </a:t>
            </a:r>
            <a:r>
              <a:rPr lang="ru-RU" sz="2400" dirty="0" smtClean="0"/>
              <a:t>2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Мутация </a:t>
            </a:r>
            <a:r>
              <a:rPr lang="ru-RU" sz="2400" dirty="0"/>
              <a:t>затронула сразу группу мономорфных популяций и их общее число увеличилось в 1.5 раза. Такой подход можно биологически интерпретировать, как горизонтальный перенос внутри популяции.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1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 smtClean="0"/>
              <a:t>Цели и Задачи</a:t>
            </a:r>
            <a:endParaRPr lang="en-US" sz="2800" dirty="0" smtClean="0"/>
          </a:p>
          <a:p>
            <a:pPr marL="0" indent="0" algn="just">
              <a:buNone/>
            </a:pPr>
            <a:r>
              <a:rPr lang="ru-RU" sz="2400" b="1" i="1" u="sng" dirty="0" smtClean="0"/>
              <a:t>Цель работы:</a:t>
            </a:r>
            <a:r>
              <a:rPr lang="ru-RU" sz="2400" b="1" i="1" dirty="0" smtClean="0"/>
              <a:t> </a:t>
            </a:r>
            <a:r>
              <a:rPr lang="ru-RU" sz="2400" dirty="0" smtClean="0"/>
              <a:t>исследование </a:t>
            </a:r>
            <a:r>
              <a:rPr lang="ru-RU" sz="2400" dirty="0" err="1"/>
              <a:t>прокариотических</a:t>
            </a:r>
            <a:r>
              <a:rPr lang="ru-RU" sz="2400" dirty="0"/>
              <a:t> сообществ, отличающихся высоким биологическим </a:t>
            </a:r>
            <a:r>
              <a:rPr lang="ru-RU" sz="2400" dirty="0" smtClean="0"/>
              <a:t>разнообразием, с помощью методов математического и компьютерного моделирования.</a:t>
            </a:r>
          </a:p>
          <a:p>
            <a:pPr marL="0" indent="0" algn="just">
              <a:buNone/>
            </a:pPr>
            <a:endParaRPr lang="ru-RU" sz="2400" b="1" i="1" u="sng" dirty="0" smtClean="0"/>
          </a:p>
          <a:p>
            <a:pPr marL="0" indent="0" algn="just">
              <a:buNone/>
            </a:pPr>
            <a:r>
              <a:rPr lang="ru-RU" sz="2400" b="1" i="1" u="sng" dirty="0" smtClean="0"/>
              <a:t>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Развитие методики и программного комплекса «Гаплоидный эволюционный конструктор» для улучшения точности моделирования;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Расширение языка описания моделей в программе «Гаплоидный эволюционный конструктор;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Разработка высокопроизводительных версий новых алгоритмов;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Построение моделей </a:t>
            </a:r>
            <a:r>
              <a:rPr lang="ru-RU" sz="2400" dirty="0" err="1" smtClean="0"/>
              <a:t>прокариотических</a:t>
            </a:r>
            <a:r>
              <a:rPr lang="ru-RU" sz="2400" dirty="0" smtClean="0"/>
              <a:t> сообществ с высоким биологическим разнообразием и сравнительный анализ разных алгоритмов моделирования.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Построение классификации алгоритмов моделирования, «наиболее подходящих» для моделирования </a:t>
            </a:r>
            <a:r>
              <a:rPr lang="ru-RU" sz="2400" dirty="0" err="1" smtClean="0"/>
              <a:t>прокариотических</a:t>
            </a:r>
            <a:r>
              <a:rPr lang="ru-RU" sz="2400" dirty="0" smtClean="0"/>
              <a:t> сообществ с заданным уровнем </a:t>
            </a:r>
            <a:r>
              <a:rPr lang="ru-RU" sz="2400" dirty="0"/>
              <a:t>биологического разнообразия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92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908720"/>
            <a:ext cx="375476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Популяция, 2 гена:</a:t>
            </a:r>
          </a:p>
          <a:p>
            <a:pPr marL="0" indent="0">
              <a:buNone/>
            </a:pPr>
            <a:r>
              <a:rPr lang="ru-RU" sz="2000" dirty="0" smtClean="0"/>
              <a:t>1 </a:t>
            </a:r>
            <a:r>
              <a:rPr lang="ru-RU" sz="2000" dirty="0"/>
              <a:t>(0.8)	1 (0.2)	</a:t>
            </a:r>
          </a:p>
          <a:p>
            <a:pPr marL="0" indent="0">
              <a:buNone/>
            </a:pPr>
            <a:r>
              <a:rPr lang="ru-RU" sz="2000" dirty="0"/>
              <a:t>1 (0.8)	1 (0.2) 	</a:t>
            </a:r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100 особей, минимальное число особей для существования следующего поколения - 10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Значения Частоты Число особей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(1, </a:t>
            </a:r>
            <a:r>
              <a:rPr lang="ru-RU" sz="2000" dirty="0" smtClean="0"/>
              <a:t>1)	      0.64		64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(1, </a:t>
            </a:r>
            <a:r>
              <a:rPr lang="ru-RU" sz="2000" dirty="0" smtClean="0"/>
              <a:t>1)	      </a:t>
            </a:r>
            <a:r>
              <a:rPr lang="en-US" sz="2000" dirty="0" smtClean="0"/>
              <a:t>0.</a:t>
            </a:r>
            <a:r>
              <a:rPr lang="ru-RU" sz="2000" dirty="0" smtClean="0"/>
              <a:t>16	</a:t>
            </a:r>
            <a:r>
              <a:rPr lang="en-US" sz="2000" dirty="0" smtClean="0"/>
              <a:t>	</a:t>
            </a:r>
            <a:r>
              <a:rPr lang="ru-RU" sz="2000" dirty="0" smtClean="0"/>
              <a:t>16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(1, 1)	</a:t>
            </a:r>
            <a:r>
              <a:rPr lang="ru-RU" sz="2000" dirty="0" smtClean="0"/>
              <a:t>      0.16	</a:t>
            </a:r>
            <a:r>
              <a:rPr lang="ru-RU" sz="2000" dirty="0"/>
              <a:t>	16</a:t>
            </a:r>
          </a:p>
          <a:p>
            <a:pPr marL="0" indent="0">
              <a:buNone/>
            </a:pPr>
            <a:r>
              <a:rPr lang="ru-RU" sz="2000" dirty="0"/>
              <a:t>(1, 1)	</a:t>
            </a:r>
            <a:r>
              <a:rPr lang="ru-RU" sz="2000" dirty="0" smtClean="0"/>
              <a:t>      0.04	</a:t>
            </a:r>
            <a:r>
              <a:rPr lang="ru-RU" sz="2000" dirty="0"/>
              <a:t>	4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88578"/>
              </p:ext>
            </p:extLst>
          </p:nvPr>
        </p:nvGraphicFramePr>
        <p:xfrm>
          <a:off x="611560" y="908720"/>
          <a:ext cx="3850126" cy="5897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1826"/>
                <a:gridCol w="1291826"/>
                <a:gridCol w="1266474"/>
              </a:tblGrid>
              <a:tr h="304034"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Номер поколения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Размер популяции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Старая модель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Новая модель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102.703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102.703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107.177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110.239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113.045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118.697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120.17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128.181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128.531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138.814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138.173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150.733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149.182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164.1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161.683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179.095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175.832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195.926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191.816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214.833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1.06444e+008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1.25748e+008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2.35029e+006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1.63842e+006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15.5942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2136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36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/>
              <a:t>Преимущества и недостатки </a:t>
            </a:r>
            <a:r>
              <a:rPr lang="ru-RU" sz="2800" dirty="0" smtClean="0"/>
              <a:t>новой модели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0243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+  Увеличение точности моделирования в ГЭК.</a:t>
            </a:r>
          </a:p>
          <a:p>
            <a:pPr marL="0" indent="0" algn="just">
              <a:buNone/>
            </a:pPr>
            <a:r>
              <a:rPr lang="ru-RU" dirty="0" smtClean="0"/>
              <a:t>+ </a:t>
            </a:r>
            <a:r>
              <a:rPr lang="ru-RU" dirty="0"/>
              <a:t>Возможность вручную задавать частоты мономорфных популяций.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/>
              <a:t>Огромные требования к оперативной памяти на задачах с очень большим числом мономорфных популяций( 3.6 Гб на параллельный процесс для нагрузочной модели).</a:t>
            </a:r>
          </a:p>
          <a:p>
            <a:pPr marL="0" indent="0" algn="just">
              <a:buNone/>
            </a:pPr>
            <a:r>
              <a:rPr lang="ru-RU" dirty="0" smtClean="0"/>
              <a:t>  - Невозможно использование параллельной версии для нагрузочных моделей.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6027"/>
              </p:ext>
            </p:extLst>
          </p:nvPr>
        </p:nvGraphicFramePr>
        <p:xfrm>
          <a:off x="395536" y="3356992"/>
          <a:ext cx="8424937" cy="33893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56350"/>
                <a:gridCol w="2200034"/>
                <a:gridCol w="1584176"/>
                <a:gridCol w="2128026"/>
                <a:gridCol w="1256351"/>
              </a:tblGrid>
              <a:tr h="709836">
                <a:tc>
                  <a:txBody>
                    <a:bodyPr/>
                    <a:lstStyle/>
                    <a:p>
                      <a:pPr marR="4000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Число генов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/>
                      <a:r>
                        <a:rPr lang="ru-RU" sz="1600" dirty="0" smtClean="0">
                          <a:effectLst/>
                        </a:rPr>
                        <a:t>Число аллельных вариантов гена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Число мономорфных</a:t>
                      </a:r>
                      <a:r>
                        <a:rPr lang="ru-RU" sz="1600" baseline="0" dirty="0" smtClean="0">
                          <a:effectLst/>
                        </a:rPr>
                        <a:t> популяций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Затраты</a:t>
                      </a:r>
                      <a:r>
                        <a:rPr lang="ru-RU" sz="1600" baseline="0" dirty="0" smtClean="0">
                          <a:effectLst/>
                        </a:rPr>
                        <a:t> памяти на параллельный процесс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lang="ru-RU" sz="1600" dirty="0" smtClean="0">
                          <a:effectLst/>
                        </a:rPr>
                        <a:t>Время выполнения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176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для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всех</a:t>
                      </a:r>
                      <a:r>
                        <a:rPr lang="ru-RU" sz="1600" baseline="0" dirty="0" smtClean="0">
                          <a:effectLst/>
                        </a:rPr>
                        <a:t> генов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28 Мб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 минут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285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Половина генов  5, половина </a:t>
                      </a:r>
                      <a:r>
                        <a:rPr lang="ru-RU" sz="1600" baseline="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52 Мб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 минут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285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для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всех</a:t>
                      </a:r>
                      <a:r>
                        <a:rPr lang="ru-RU" sz="1600" baseline="0" dirty="0" smtClean="0">
                          <a:effectLst/>
                        </a:rPr>
                        <a:t> генов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320 Мб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48 минут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466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Половина генов  5, половина </a:t>
                      </a:r>
                      <a:r>
                        <a:rPr lang="ru-RU" sz="1600" baseline="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600 Мб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48 минут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285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для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всех</a:t>
                      </a:r>
                      <a:r>
                        <a:rPr lang="ru-RU" sz="1600" baseline="0" dirty="0" smtClean="0">
                          <a:effectLst/>
                        </a:rPr>
                        <a:t> генов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Гб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8</a:t>
                      </a:r>
                      <a:r>
                        <a:rPr lang="ru-RU" sz="1600" kern="1200" baseline="0" dirty="0" smtClean="0">
                          <a:effectLst/>
                        </a:rPr>
                        <a:t> часов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466"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Половина генов  5, половина </a:t>
                      </a:r>
                      <a:r>
                        <a:rPr lang="ru-RU" sz="1600" baseline="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r>
                        <a:rPr lang="ru-RU" sz="1600" baseline="30000" dirty="0" smtClean="0">
                          <a:effectLst/>
                          <a:latin typeface="+mn-lt"/>
                          <a:ea typeface="Calibri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Гб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8 часов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5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Новый алгоритм мутаций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517453"/>
              </p:ext>
            </p:extLst>
          </p:nvPr>
        </p:nvGraphicFramePr>
        <p:xfrm>
          <a:off x="323528" y="1760042"/>
          <a:ext cx="8280920" cy="3346455"/>
        </p:xfrm>
        <a:graphic>
          <a:graphicData uri="http://schemas.openxmlformats.org/drawingml/2006/table">
            <a:tbl>
              <a:tblPr firstRow="1" firstCol="1" bandRow="1"/>
              <a:tblGrid>
                <a:gridCol w="2629110"/>
                <a:gridCol w="5651810"/>
              </a:tblGrid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iteration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номер итерации (поколения)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numberOfCombination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номер мономорфной популяции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effectLst/>
                        </a:rPr>
                        <a:t>numberOfAllele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номер мутирующего аллельного варианта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newAlleleValue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новое значение мутирующего аллельного варианта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223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accuracy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точность, с которой вычисляется отклонение от текущего значения аллельного варианта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probabilityOfMutation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вероятность мутации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3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percentOfCombination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мутирующая доля мономорфной популяции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83671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Создан и протестирован новый алгоритм  моделирования мутаций. Мутация моделируется непосредственно в мономорфной популяции. Пользователь указывает следующие параметры: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55172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Алгоритм тестировался на обеих методиках представления данных и на параллельной версии ГЭК. В ближайших планах работа с экспериментаторами и тестирование алгоритма на биологически осмысленных задачах.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6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dirty="0" smtClean="0"/>
              <a:t>Заключение</a:t>
            </a:r>
          </a:p>
          <a:p>
            <a:pPr algn="just"/>
            <a:r>
              <a:rPr lang="ru-RU" sz="2400" dirty="0"/>
              <a:t>В рамках данной работы был разработан альтернативный метод хранения популяции в программном комплексе «Гаплоидный Эволюционный Конструктор». </a:t>
            </a:r>
            <a:endParaRPr lang="ru-RU" sz="2400" dirty="0" smtClean="0"/>
          </a:p>
          <a:p>
            <a:pPr algn="just"/>
            <a:r>
              <a:rPr lang="ru-RU" sz="2400" dirty="0" smtClean="0"/>
              <a:t>Была </a:t>
            </a:r>
            <a:r>
              <a:rPr lang="ru-RU" sz="2400" dirty="0"/>
              <a:t>разработана и протестирована альтернативная реализация функции изменения численности популяций, направленная на моделирование систем низкого и среднего уровня биологического разнообразия, ориентированная на точность и удобство работы пользователя. </a:t>
            </a:r>
            <a:endParaRPr lang="ru-RU" sz="2400" dirty="0" smtClean="0"/>
          </a:p>
          <a:p>
            <a:pPr algn="just"/>
            <a:r>
              <a:rPr lang="ru-RU" sz="2400" dirty="0" smtClean="0"/>
              <a:t>Данная </a:t>
            </a:r>
            <a:r>
              <a:rPr lang="ru-RU" sz="2400" dirty="0"/>
              <a:t>реализация обладает повышенной точностью, так как непосредственно хранит частоты всех мономорфных популяций, а не вычисляет их заново для каждого поколения. В новой реализации пользователь может сам задавать входные частоты встречаемости для любой мономорфной популяции, тем самым, заранее исключая нежизнеспособные комбинации.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946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08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647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Объект моделирования – бактериальное сообщество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270670" cy="5275168"/>
          </a:xfrm>
        </p:spPr>
      </p:pic>
      <p:sp>
        <p:nvSpPr>
          <p:cNvPr id="3" name="TextBox 2"/>
          <p:cNvSpPr txBox="1"/>
          <p:nvPr/>
        </p:nvSpPr>
        <p:spPr>
          <a:xfrm>
            <a:off x="683568" y="622583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http</a:t>
            </a:r>
            <a:r>
              <a:rPr lang="en-US" sz="1400" dirty="0">
                <a:solidFill>
                  <a:srgbClr val="0070C0"/>
                </a:solidFill>
              </a:rPr>
              <a:t>://t2.gstatic.com/images?q=tbn:ANd9GcTyVvOUpW5QuhC2jWgIg_ME5Z6qV6qyl3W5AD_kp6oZhIw8l_xE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5" y="116632"/>
            <a:ext cx="763284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Проблемы моделирования</a:t>
            </a:r>
          </a:p>
          <a:p>
            <a:pPr algn="ctr">
              <a:lnSpc>
                <a:spcPct val="80000"/>
              </a:lnSpc>
            </a:pPr>
            <a:endParaRPr lang="ru-RU" sz="2800" dirty="0" smtClean="0"/>
          </a:p>
          <a:p>
            <a:r>
              <a:rPr lang="en-US" sz="2800" dirty="0" smtClean="0"/>
              <a:t>1) </a:t>
            </a:r>
            <a:r>
              <a:rPr lang="ru-RU" sz="2800" dirty="0" smtClean="0"/>
              <a:t>Большой </a:t>
            </a:r>
            <a:r>
              <a:rPr lang="ru-RU" sz="2800" dirty="0"/>
              <a:t>размер популяций (&gt;10</a:t>
            </a:r>
            <a:r>
              <a:rPr lang="ru-RU" sz="2800" baseline="30000" dirty="0"/>
              <a:t>9</a:t>
            </a:r>
            <a:r>
              <a:rPr lang="ru-RU" sz="2800" dirty="0"/>
              <a:t> клеток</a:t>
            </a:r>
            <a:r>
              <a:rPr lang="ru-RU" sz="2800" dirty="0" smtClean="0"/>
              <a:t>).</a:t>
            </a:r>
          </a:p>
          <a:p>
            <a:pPr marL="457200" indent="-457200">
              <a:buAutoNum type="arabicParenR"/>
            </a:pPr>
            <a:endParaRPr lang="ru-RU" sz="2800" dirty="0"/>
          </a:p>
          <a:p>
            <a:r>
              <a:rPr lang="ru-RU" sz="2800" dirty="0"/>
              <a:t>2) Трофические взаимодействия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3) Горизонтальный перенос генетического материала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4) Высокая частота возникновения мутаций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5) Динамичность бактериальных систем</a:t>
            </a:r>
          </a:p>
          <a:p>
            <a:pPr>
              <a:lnSpc>
                <a:spcPct val="80000"/>
              </a:lnSpc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Альтернативные методы: </a:t>
            </a:r>
            <a:r>
              <a:rPr lang="en-US" sz="2800" dirty="0" smtClean="0"/>
              <a:t>Micro-Gen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/>
              <a:t>Micro-Gen - </a:t>
            </a:r>
            <a:r>
              <a:rPr lang="ru-RU" sz="1800" dirty="0"/>
              <a:t>агент-ориентированная </a:t>
            </a:r>
            <a:r>
              <a:rPr lang="ru-RU" sz="1800" dirty="0" smtClean="0"/>
              <a:t>модель </a:t>
            </a:r>
            <a:r>
              <a:rPr lang="en-US" sz="1800" dirty="0" smtClean="0"/>
              <a:t> </a:t>
            </a:r>
            <a:r>
              <a:rPr lang="ru-RU" sz="1800" dirty="0" smtClean="0"/>
              <a:t>роста   численности бактериальной популяции, имитирует сложные взаимодействия между отдельными клетками. </a:t>
            </a:r>
            <a:r>
              <a:rPr lang="ru-RU" sz="1800" dirty="0"/>
              <a:t>Целью является предоставление теоретической основы для исследования роста и развития бактериальных колоний и их взаимодействий с антибиотиками.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1) Использует </a:t>
            </a:r>
            <a:r>
              <a:rPr lang="ru-RU" sz="1800" dirty="0"/>
              <a:t>параллельные </a:t>
            </a:r>
            <a:r>
              <a:rPr lang="ru-RU" sz="1800" dirty="0" smtClean="0"/>
              <a:t>технологии для  работы  на</a:t>
            </a:r>
          </a:p>
          <a:p>
            <a:pPr marL="0" indent="0">
              <a:buNone/>
            </a:pPr>
            <a:r>
              <a:rPr lang="ru-RU" sz="1800" dirty="0" smtClean="0"/>
              <a:t>кластере,     </a:t>
            </a:r>
            <a:r>
              <a:rPr lang="ru-RU" sz="1800" dirty="0"/>
              <a:t>увеличивая </a:t>
            </a:r>
            <a:r>
              <a:rPr lang="ru-RU" sz="1800" dirty="0" smtClean="0"/>
              <a:t>   с    их    помощью         масштаб</a:t>
            </a:r>
          </a:p>
          <a:p>
            <a:pPr marL="0" indent="0">
              <a:buNone/>
            </a:pPr>
            <a:r>
              <a:rPr lang="ru-RU" sz="1800" dirty="0" smtClean="0"/>
              <a:t>моделируемых  ситуаций</a:t>
            </a:r>
            <a:r>
              <a:rPr lang="ru-RU" sz="1800" dirty="0"/>
              <a:t>.</a:t>
            </a:r>
            <a:endParaRPr lang="en-US" sz="1800" dirty="0"/>
          </a:p>
          <a:p>
            <a:pPr marL="0" indent="0">
              <a:buNone/>
            </a:pPr>
            <a:r>
              <a:rPr lang="ru-RU" sz="1800" dirty="0" smtClean="0"/>
              <a:t>2) Является </a:t>
            </a:r>
            <a:r>
              <a:rPr lang="ru-RU" sz="1800" dirty="0"/>
              <a:t>масштабируемой и </a:t>
            </a:r>
            <a:r>
              <a:rPr lang="ru-RU" sz="1800" dirty="0" smtClean="0"/>
              <a:t>позволяет  представлять</a:t>
            </a:r>
          </a:p>
          <a:p>
            <a:pPr marL="0" indent="0">
              <a:buNone/>
            </a:pPr>
            <a:r>
              <a:rPr lang="ru-RU" sz="1800" dirty="0" smtClean="0"/>
              <a:t>большие </a:t>
            </a:r>
            <a:r>
              <a:rPr lang="ru-RU" sz="1800" dirty="0"/>
              <a:t>концентрации бактериальных клеток, </a:t>
            </a:r>
            <a:r>
              <a:rPr lang="ru-RU" sz="1800" dirty="0" smtClean="0"/>
              <a:t>которые</a:t>
            </a:r>
          </a:p>
          <a:p>
            <a:pPr marL="0" indent="0">
              <a:buNone/>
            </a:pPr>
            <a:r>
              <a:rPr lang="ru-RU" sz="1800" dirty="0" smtClean="0"/>
              <a:t>обычно </a:t>
            </a:r>
            <a:r>
              <a:rPr lang="ru-RU" sz="1800" dirty="0"/>
              <a:t>встречаются в природных колониях (&gt; 10</a:t>
            </a:r>
            <a:r>
              <a:rPr lang="ru-RU" sz="1800" baseline="30000" dirty="0"/>
              <a:t>7</a:t>
            </a:r>
            <a:r>
              <a:rPr lang="ru-RU" sz="1800" dirty="0"/>
              <a:t> бактерий на миллилитр</a:t>
            </a:r>
            <a:r>
              <a:rPr lang="ru-RU" sz="1800" dirty="0" smtClean="0"/>
              <a:t>).</a:t>
            </a:r>
          </a:p>
          <a:p>
            <a:pPr marL="0" indent="0" algn="just">
              <a:buNone/>
            </a:pPr>
            <a:r>
              <a:rPr lang="ru-RU" sz="1800" dirty="0" smtClean="0"/>
              <a:t>3) Предоставляет   возможность    количественно    моделировать    </a:t>
            </a:r>
            <a:r>
              <a:rPr lang="ru-RU" sz="1800" dirty="0"/>
              <a:t>молекулы антибиотика и их взаимодействие с бактериальными клетками. </a:t>
            </a:r>
            <a:r>
              <a:rPr lang="ru-RU" sz="1800" dirty="0" smtClean="0"/>
              <a:t>Взаимодействия </a:t>
            </a:r>
            <a:r>
              <a:rPr lang="ru-RU" sz="1800" dirty="0"/>
              <a:t>регулируются кинетическими параметрами, зависимыми от типа  антибиотика и моделируемого бактериального штамма.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1. An </a:t>
            </a:r>
            <a:r>
              <a:rPr lang="en-US" sz="1800" dirty="0"/>
              <a:t>Agent Based Approach to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 Microbial </a:t>
            </a:r>
            <a:r>
              <a:rPr lang="en-US" sz="1800" dirty="0"/>
              <a:t>Ecosystems </a:t>
            </a:r>
          </a:p>
          <a:p>
            <a:pPr marL="0" indent="0">
              <a:buNone/>
            </a:pPr>
            <a:r>
              <a:rPr lang="en-US" sz="1800" dirty="0" smtClean="0"/>
              <a:t>2</a:t>
            </a:r>
            <a:r>
              <a:rPr lang="en-US" sz="1800" dirty="0"/>
              <a:t>. High-Performance Computing for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 Bacterial </a:t>
            </a:r>
            <a:r>
              <a:rPr lang="en-US" sz="1800" dirty="0"/>
              <a:t>Communities </a:t>
            </a:r>
          </a:p>
          <a:p>
            <a:pPr marL="0" indent="0">
              <a:buNone/>
            </a:pPr>
            <a:r>
              <a:rPr lang="en-US" sz="1800" dirty="0"/>
              <a:t>by James T. Murphy, Ray </a:t>
            </a:r>
            <a:r>
              <a:rPr lang="en-US" sz="1800" dirty="0" err="1"/>
              <a:t>Walshe</a:t>
            </a:r>
            <a:r>
              <a:rPr lang="en-US" sz="1800" dirty="0"/>
              <a:t> and Marc </a:t>
            </a:r>
            <a:r>
              <a:rPr lang="en-US" sz="1800" dirty="0" err="1"/>
              <a:t>Devocelle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348230" cy="184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Aevol</a:t>
            </a:r>
            <a:r>
              <a:rPr lang="en-US" sz="2800" dirty="0"/>
              <a:t> model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300" dirty="0" err="1"/>
              <a:t>Aevol</a:t>
            </a:r>
            <a:r>
              <a:rPr lang="ru-RU" sz="3300" dirty="0"/>
              <a:t> </a:t>
            </a:r>
            <a:r>
              <a:rPr lang="en-US" sz="3300" dirty="0"/>
              <a:t>–</a:t>
            </a:r>
            <a:r>
              <a:rPr lang="ru-RU" sz="3300" dirty="0"/>
              <a:t> модель, в </a:t>
            </a:r>
            <a:r>
              <a:rPr lang="ru-RU" sz="3300" dirty="0" smtClean="0"/>
              <a:t>которой популяции подвергаются </a:t>
            </a:r>
            <a:r>
              <a:rPr lang="ru-RU" sz="3300" dirty="0"/>
              <a:t>процессу отбора и </a:t>
            </a:r>
            <a:r>
              <a:rPr lang="ru-RU" sz="3300" dirty="0" smtClean="0"/>
              <a:t>изменчивости.</a:t>
            </a:r>
            <a:r>
              <a:rPr lang="en-US" sz="3300" dirty="0" smtClean="0"/>
              <a:t> </a:t>
            </a:r>
            <a:r>
              <a:rPr lang="ru-RU" sz="3300" dirty="0" smtClean="0"/>
              <a:t>Особенно модель подходит для изучения эволюционных взаимодействий второго порядка.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1)  Изменяемые    характеристики     (размер     популяции,     тип окружающей среды, частота мутаций, горизонтальный перенос)</a:t>
            </a:r>
          </a:p>
          <a:p>
            <a:pPr marL="0" indent="0" algn="just">
              <a:buNone/>
            </a:pPr>
            <a:r>
              <a:rPr lang="ru-RU" dirty="0"/>
              <a:t>2) Точные  и реалистичные модели генома: вариативность числа генов,    </a:t>
            </a:r>
            <a:r>
              <a:rPr lang="ru-RU" dirty="0" err="1"/>
              <a:t>синтении</a:t>
            </a:r>
            <a:r>
              <a:rPr lang="ru-RU" dirty="0"/>
              <a:t>,    доли    кодирующих     последовательностей.</a:t>
            </a:r>
          </a:p>
          <a:p>
            <a:pPr marL="0" indent="0" algn="just">
              <a:buNone/>
            </a:pPr>
            <a:r>
              <a:rPr lang="ru-RU" dirty="0"/>
              <a:t>3</a:t>
            </a:r>
            <a:r>
              <a:rPr lang="ru-RU"/>
              <a:t>) </a:t>
            </a:r>
            <a:r>
              <a:rPr lang="ru-RU" smtClean="0"/>
              <a:t>Моделирование </a:t>
            </a:r>
            <a:r>
              <a:rPr lang="ru-RU" dirty="0"/>
              <a:t>регуляции</a:t>
            </a:r>
            <a:r>
              <a:rPr lang="en-US" dirty="0"/>
              <a:t> </a:t>
            </a:r>
            <a:r>
              <a:rPr lang="ru-RU" dirty="0"/>
              <a:t>экспрессии генов</a:t>
            </a:r>
          </a:p>
          <a:p>
            <a:pPr marL="0" indent="0" algn="just">
              <a:buNone/>
            </a:pPr>
            <a:r>
              <a:rPr lang="ru-RU" dirty="0"/>
              <a:t>    (расширение     </a:t>
            </a:r>
            <a:r>
              <a:rPr lang="en-US" dirty="0"/>
              <a:t>R</a:t>
            </a:r>
            <a:r>
              <a:rPr lang="ru-RU" dirty="0"/>
              <a:t>-</a:t>
            </a:r>
            <a:r>
              <a:rPr lang="en-US" dirty="0" err="1"/>
              <a:t>aevol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1. Evolutionary       coupling between the deleteriousness of  gene   mutations and   the amount      of       non-coding sequences, Carole </a:t>
            </a:r>
            <a:r>
              <a:rPr lang="en-US" dirty="0" err="1"/>
              <a:t>Knibbe</a:t>
            </a:r>
            <a:r>
              <a:rPr lang="en-US" dirty="0"/>
              <a:t> at al.</a:t>
            </a:r>
          </a:p>
          <a:p>
            <a:pPr marL="0" indent="0" algn="just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6" y="1484784"/>
            <a:ext cx="56166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AgentCell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Модель </a:t>
            </a:r>
            <a:r>
              <a:rPr lang="en-US" sz="1800" dirty="0" err="1" smtClean="0"/>
              <a:t>AgentCell</a:t>
            </a:r>
            <a:r>
              <a:rPr lang="en-US" sz="1800" dirty="0" smtClean="0"/>
              <a:t> </a:t>
            </a:r>
            <a:r>
              <a:rPr lang="ru-RU" sz="1800" dirty="0" smtClean="0"/>
              <a:t>осуществляет моделирование отношений между внутриклеточными стохастическими процессами и отдельными клетками. 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Осуществляется моделирование бактериального хемотаксиса, каждая бактерия является агентом и оснащена собственной сетью хемотаксиса.</a:t>
            </a:r>
          </a:p>
          <a:p>
            <a:pPr marL="0" indent="0" algn="just">
              <a:buNone/>
            </a:pPr>
            <a:r>
              <a:rPr lang="ru-RU" sz="1800" dirty="0" smtClean="0"/>
              <a:t>1</a:t>
            </a:r>
            <a:r>
              <a:rPr lang="en-US" sz="1800" dirty="0"/>
              <a:t>.</a:t>
            </a:r>
            <a:r>
              <a:rPr lang="ru-RU" sz="1800" dirty="0" smtClean="0"/>
              <a:t> </a:t>
            </a:r>
            <a:r>
              <a:rPr lang="en-US" sz="1800" dirty="0" err="1"/>
              <a:t>AgentCell</a:t>
            </a:r>
            <a:r>
              <a:rPr lang="en-US" sz="1800" dirty="0"/>
              <a:t>: a digital single-cell assay for bacterial </a:t>
            </a:r>
            <a:r>
              <a:rPr lang="en-US" sz="1800" dirty="0" err="1" smtClean="0"/>
              <a:t>chemotaxis</a:t>
            </a:r>
            <a:r>
              <a:rPr lang="en-US" sz="1800" dirty="0" smtClean="0"/>
              <a:t>, </a:t>
            </a:r>
            <a:r>
              <a:rPr lang="en-US" sz="1800" dirty="0" err="1" smtClean="0"/>
              <a:t>Emonet</a:t>
            </a:r>
            <a:r>
              <a:rPr lang="en-US" sz="1800" dirty="0" smtClean="0"/>
              <a:t> et al..</a:t>
            </a:r>
            <a:endParaRPr lang="ru-RU" sz="1800" dirty="0" smtClean="0"/>
          </a:p>
        </p:txBody>
      </p:sp>
      <p:pic>
        <p:nvPicPr>
          <p:cNvPr id="2050" name="Picture 2" descr="C:\Users\Zidane\Desktop\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6382"/>
            <a:ext cx="7015536" cy="411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Гаплоидный эволюционный конструктор</a:t>
            </a:r>
            <a:endParaRPr lang="ru-RU" sz="2800" dirty="0"/>
          </a:p>
        </p:txBody>
      </p:sp>
      <p:pic>
        <p:nvPicPr>
          <p:cNvPr id="4" name="Picture 6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11" y="764704"/>
            <a:ext cx="836349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1"/>
            <a:ext cx="8229600" cy="190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7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Генетические спектры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1800" dirty="0"/>
              <a:t>Ген – единица наследования, признак наличия синтеза или утилизации определенного субстрата.</a:t>
            </a:r>
          </a:p>
          <a:p>
            <a:r>
              <a:rPr lang="ru-RU" sz="1800" dirty="0"/>
              <a:t>Аллель –  как вариант гена, константа скорости усвоения субстрата.</a:t>
            </a:r>
          </a:p>
          <a:p>
            <a:r>
              <a:rPr lang="ru-RU" sz="1800" dirty="0"/>
              <a:t>Обобщенный геном популяции в </a:t>
            </a:r>
            <a:r>
              <a:rPr lang="ru-RU" sz="1800" dirty="0" smtClean="0"/>
              <a:t>ГЭК </a:t>
            </a:r>
            <a:r>
              <a:rPr lang="ru-RU" sz="1800" dirty="0"/>
              <a:t>- многомерное распределение частот аллелей для всех генов, присутствующих у особей популяции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Генетический спектр – распределение аллелей гена.</a:t>
            </a:r>
          </a:p>
          <a:p>
            <a:pPr marL="0" indent="0">
              <a:buNone/>
            </a:pPr>
            <a:r>
              <a:rPr lang="ru-RU" sz="1800" dirty="0" smtClean="0"/>
              <a:t>Пример:</a:t>
            </a:r>
          </a:p>
          <a:p>
            <a:pPr marL="0" indent="0">
              <a:buNone/>
            </a:pPr>
            <a:r>
              <a:rPr lang="ru-RU" sz="1800" dirty="0" smtClean="0"/>
              <a:t> 1</a:t>
            </a:r>
            <a:r>
              <a:rPr lang="en-US" sz="1800" dirty="0" smtClean="0"/>
              <a:t> </a:t>
            </a:r>
            <a:r>
              <a:rPr lang="ru-RU" sz="1800" dirty="0" smtClean="0"/>
              <a:t>(</a:t>
            </a:r>
            <a:r>
              <a:rPr lang="en-US" sz="1800" dirty="0" smtClean="0"/>
              <a:t>0.2</a:t>
            </a:r>
            <a:r>
              <a:rPr lang="ru-RU" sz="1800" dirty="0" smtClean="0"/>
              <a:t>)</a:t>
            </a:r>
            <a:r>
              <a:rPr lang="en-US" sz="1800" dirty="0" smtClean="0"/>
              <a:t>	2 (0.3)	3 (0.5)	 </a:t>
            </a:r>
            <a:r>
              <a:rPr lang="en-US" sz="1800" dirty="0"/>
              <a:t>- </a:t>
            </a:r>
            <a:r>
              <a:rPr lang="ru-RU" sz="1800" dirty="0"/>
              <a:t>распределение аллелей для гена </a:t>
            </a:r>
            <a:r>
              <a:rPr lang="ru-RU" sz="1800" dirty="0" smtClean="0"/>
              <a:t>1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1 (0.8)	2 (0.2)		 - </a:t>
            </a:r>
            <a:r>
              <a:rPr lang="ru-RU" sz="1800" dirty="0" smtClean="0"/>
              <a:t>распределение </a:t>
            </a:r>
            <a:r>
              <a:rPr lang="ru-RU" sz="1800" dirty="0"/>
              <a:t>аллелей для гена </a:t>
            </a:r>
            <a:r>
              <a:rPr lang="en-US" sz="1800" dirty="0" smtClean="0"/>
              <a:t>2</a:t>
            </a:r>
            <a:endParaRPr lang="en-US" sz="1800" dirty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759983"/>
              </p:ext>
            </p:extLst>
          </p:nvPr>
        </p:nvGraphicFramePr>
        <p:xfrm>
          <a:off x="395536" y="3501007"/>
          <a:ext cx="2333625" cy="146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07354"/>
              </p:ext>
            </p:extLst>
          </p:nvPr>
        </p:nvGraphicFramePr>
        <p:xfrm>
          <a:off x="2915816" y="3501008"/>
          <a:ext cx="2521073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16789"/>
              </p:ext>
            </p:extLst>
          </p:nvPr>
        </p:nvGraphicFramePr>
        <p:xfrm>
          <a:off x="432048" y="4808802"/>
          <a:ext cx="4572000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77162" y="3501008"/>
            <a:ext cx="3076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Генетические спектры</a:t>
            </a:r>
          </a:p>
          <a:p>
            <a:r>
              <a:rPr lang="ru-RU" sz="2400" dirty="0" smtClean="0"/>
              <a:t>генов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813121"/>
            <a:ext cx="402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Распределение мономорфных популяций</a:t>
            </a:r>
          </a:p>
          <a:p>
            <a:pPr algn="just"/>
            <a:r>
              <a:rPr lang="ru-RU" sz="2400" dirty="0" smtClean="0"/>
              <a:t>в полиморфной популяции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55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8"/>
            <a:ext cx="8229600" cy="62107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 применения генетических спектров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4620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В некоторых моделях, рассчитываемых на ГЭК, возможны ситуации, когда часть особей умирает, но в методике они могут «воскреснуть» в силу </a:t>
            </a:r>
            <a:r>
              <a:rPr lang="ru-RU" sz="1800" dirty="0" smtClean="0"/>
              <a:t>специфики представления данных.</a:t>
            </a:r>
            <a:r>
              <a:rPr lang="en-US" sz="1800" dirty="0"/>
              <a:t> </a:t>
            </a:r>
            <a:r>
              <a:rPr lang="ru-RU" sz="1800" dirty="0"/>
              <a:t>Так же текущее представление данных в некоторых случаях может не позволить пользователю задать невозможное сочетание признаков.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 поколение:</a:t>
            </a:r>
          </a:p>
          <a:p>
            <a:pPr marL="0" indent="0">
              <a:buNone/>
            </a:pPr>
            <a:r>
              <a:rPr lang="ru-RU" sz="1800" dirty="0"/>
              <a:t>1 (0.8)	2 (0.2)		- распределение аллелей для гена 1</a:t>
            </a:r>
          </a:p>
          <a:p>
            <a:pPr marL="0" indent="0">
              <a:buNone/>
            </a:pPr>
            <a:r>
              <a:rPr lang="ru-RU" sz="1800" dirty="0"/>
              <a:t>3 (0.8)	4 (0.2) 		- распределение аллелей для гена </a:t>
            </a:r>
            <a:r>
              <a:rPr lang="ru-RU" sz="1800" dirty="0" smtClean="0"/>
              <a:t>2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Значения </a:t>
            </a:r>
            <a:r>
              <a:rPr lang="ru-RU" sz="1800" dirty="0" smtClean="0"/>
              <a:t>аллелей   Частоты встречаемости (после изменения численности)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(1, 3)		</a:t>
            </a:r>
            <a:r>
              <a:rPr lang="ru-RU" sz="1800" dirty="0" smtClean="0"/>
              <a:t>  0.64</a:t>
            </a:r>
            <a:r>
              <a:rPr lang="en-US" sz="1800" dirty="0" smtClean="0"/>
              <a:t>	</a:t>
            </a:r>
            <a:r>
              <a:rPr lang="ru-RU" sz="1800" dirty="0" smtClean="0"/>
              <a:t>( </a:t>
            </a:r>
            <a:r>
              <a:rPr lang="en-US" sz="1800" dirty="0" smtClean="0"/>
              <a:t>0.7 </a:t>
            </a:r>
            <a:r>
              <a:rPr lang="ru-RU" sz="1800" dirty="0" smtClean="0"/>
              <a:t>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(1, 4)		</a:t>
            </a:r>
            <a:r>
              <a:rPr lang="ru-RU" sz="1800" dirty="0" smtClean="0"/>
              <a:t>  0.16</a:t>
            </a:r>
            <a:r>
              <a:rPr lang="en-US" sz="1800" dirty="0"/>
              <a:t>	</a:t>
            </a:r>
            <a:r>
              <a:rPr lang="en-US" sz="1800" dirty="0" smtClean="0"/>
              <a:t>( 0.2 )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(2, 3)		</a:t>
            </a:r>
            <a:r>
              <a:rPr lang="ru-RU" sz="1800" dirty="0" smtClean="0"/>
              <a:t>  0.16</a:t>
            </a:r>
            <a:r>
              <a:rPr lang="en-US" sz="1800" dirty="0"/>
              <a:t>	</a:t>
            </a:r>
            <a:r>
              <a:rPr lang="en-US" sz="1800" dirty="0" smtClean="0"/>
              <a:t>( 0.1)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(2, 4)		</a:t>
            </a:r>
            <a:r>
              <a:rPr lang="ru-RU" sz="1800" dirty="0" smtClean="0"/>
              <a:t>  0.04</a:t>
            </a:r>
            <a:r>
              <a:rPr lang="en-US" sz="1800" dirty="0" smtClean="0"/>
              <a:t>	(  0  )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 поколение: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1 (0.9)	2 (0.1)		- распределение аллелей для гена 1</a:t>
            </a:r>
          </a:p>
          <a:p>
            <a:pPr marL="0" indent="0">
              <a:buNone/>
            </a:pPr>
            <a:r>
              <a:rPr lang="ru-RU" sz="1800" dirty="0"/>
              <a:t>3 (0.8)	4 (0.2) 		- распределение аллелей для гена 2</a:t>
            </a:r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7032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1001</Words>
  <Application>Microsoft Office PowerPoint</Application>
  <PresentationFormat>Экран (4:3)</PresentationFormat>
  <Paragraphs>249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Высокопроизводительное компьютерное моделирование популяционно-генетических процессов в бактериальных сообществах</vt:lpstr>
      <vt:lpstr>Объект моделирования – бактериальное сообщество</vt:lpstr>
      <vt:lpstr>Презентация PowerPoint</vt:lpstr>
      <vt:lpstr>Альтернативные методы: Micro-Gen</vt:lpstr>
      <vt:lpstr>Aevol model</vt:lpstr>
      <vt:lpstr>AgentCell</vt:lpstr>
      <vt:lpstr>Гаплоидный эволюционный конструктор</vt:lpstr>
      <vt:lpstr>Генетические спектры</vt:lpstr>
      <vt:lpstr>Особенности применения генетических спектров</vt:lpstr>
      <vt:lpstr>Особенности применения генетических спектров</vt:lpstr>
      <vt:lpstr>Презентация PowerPoint</vt:lpstr>
      <vt:lpstr>Результаты</vt:lpstr>
      <vt:lpstr>Преимущества и недостатки новой модели</vt:lpstr>
      <vt:lpstr>Новый алгоритм мутаций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высокопроизводительных алгоритмов для программного комплекса  «Эволюционный Конструктор»</dc:title>
  <dc:creator>Zidane</dc:creator>
  <cp:lastModifiedBy>Zidane</cp:lastModifiedBy>
  <cp:revision>336</cp:revision>
  <dcterms:created xsi:type="dcterms:W3CDTF">2012-01-07T05:23:53Z</dcterms:created>
  <dcterms:modified xsi:type="dcterms:W3CDTF">2013-05-20T07:47:00Z</dcterms:modified>
</cp:coreProperties>
</file>